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</p:sldMasterIdLst>
  <p:notesMasterIdLst>
    <p:notesMasterId r:id="rId16"/>
  </p:notesMasterIdLst>
  <p:sldIdLst>
    <p:sldId id="256" r:id="rId2"/>
    <p:sldId id="280" r:id="rId3"/>
    <p:sldId id="263" r:id="rId4"/>
    <p:sldId id="267" r:id="rId5"/>
    <p:sldId id="279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BC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1058" autoAdjust="0"/>
  </p:normalViewPr>
  <p:slideViewPr>
    <p:cSldViewPr snapToGrid="0">
      <p:cViewPr varScale="1">
        <p:scale>
          <a:sx n="67" d="100"/>
          <a:sy n="67" d="100"/>
        </p:scale>
        <p:origin x="85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déplacer la diapo</a:t>
            </a: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fr-FR" sz="2000" b="0" strike="noStrike" spc="-1">
                <a:latin typeface="Arial"/>
              </a:rPr>
              <a:t>Cliquez pour modifier le format des notes</a:t>
            </a:r>
          </a:p>
        </p:txBody>
      </p:sp>
      <p:sp>
        <p:nvSpPr>
          <p:cNvPr id="9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fr-FR" sz="1400" b="0" strike="noStrike" spc="-1">
                <a:latin typeface="Times New Roman"/>
              </a:rPr>
              <a:t>&lt;en-tête&gt;</a:t>
            </a:r>
          </a:p>
        </p:txBody>
      </p:sp>
      <p:sp>
        <p:nvSpPr>
          <p:cNvPr id="9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9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fr-FR" sz="1400" b="0" strike="noStrike" spc="-1">
                <a:latin typeface="Times New Roman"/>
              </a:rPr>
              <a:t>&lt;pied de page&gt;</a:t>
            </a:r>
          </a:p>
        </p:txBody>
      </p:sp>
      <p:sp>
        <p:nvSpPr>
          <p:cNvPr id="9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6093166D-D6E3-47DD-8A7E-E201ED03D99B}" type="slidenum">
              <a:rPr lang="fr-FR" sz="1400" b="0" strike="noStrike" spc="-1">
                <a:latin typeface="Times New Roman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25206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0" y="360"/>
            <a:ext cx="360" cy="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2880" tIns="46440" rIns="92880" bIns="46440" anchor="b">
            <a:noAutofit/>
          </a:bodyPr>
          <a:lstStyle/>
          <a:p>
            <a:pPr>
              <a:lnSpc>
                <a:spcPct val="100000"/>
              </a:lnSpc>
            </a:pPr>
            <a:fld id="{5D4E2551-D1F8-43D5-8885-4D16981FE27A}" type="slidenum">
              <a:rPr lang="fr-FR" sz="13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2</a:t>
            </a:fld>
            <a:endParaRPr lang="fr-FR" sz="1300" b="0" strike="noStrike" spc="-1">
              <a:latin typeface="Arial"/>
            </a:endParaRPr>
          </a:p>
        </p:txBody>
      </p:sp>
      <p:sp>
        <p:nvSpPr>
          <p:cNvPr id="169" name="CustomShape 2"/>
          <p:cNvSpPr/>
          <p:nvPr/>
        </p:nvSpPr>
        <p:spPr>
          <a:xfrm>
            <a:off x="4199400" y="10023840"/>
            <a:ext cx="3201480" cy="514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5840" tIns="55080" rIns="105840" bIns="55080" anchor="b">
            <a:noAutofit/>
          </a:bodyPr>
          <a:lstStyle/>
          <a:p>
            <a:pPr algn="r">
              <a:lnSpc>
                <a:spcPct val="100000"/>
              </a:lnSpc>
            </a:pPr>
            <a:fld id="{39B5AA35-5179-42D7-8034-27D6CB0D567D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2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170" name="CustomShape 3"/>
          <p:cNvSpPr/>
          <p:nvPr/>
        </p:nvSpPr>
        <p:spPr>
          <a:xfrm>
            <a:off x="4199400" y="10023840"/>
            <a:ext cx="3209400" cy="524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5840" tIns="55080" rIns="105840" bIns="55080" anchor="b">
            <a:noAutofit/>
          </a:bodyPr>
          <a:lstStyle/>
          <a:p>
            <a:pPr algn="r">
              <a:lnSpc>
                <a:spcPct val="100000"/>
              </a:lnSpc>
            </a:pPr>
            <a:fld id="{637FE1F4-12C6-4B7C-91EC-2FA6E96DD929}" type="slidenum">
              <a:rPr lang="fr-FR" sz="1400" b="0" strike="noStrike" spc="-1">
                <a:solidFill>
                  <a:srgbClr val="000000"/>
                </a:solidFill>
                <a:latin typeface="Times New Roman"/>
                <a:ea typeface="Lucida Sans Unicode"/>
              </a:rPr>
              <a:t>2</a:t>
            </a:fld>
            <a:endParaRPr lang="fr-FR" sz="1400" b="0" strike="noStrike" spc="-1">
              <a:latin typeface="Arial"/>
            </a:endParaRPr>
          </a:p>
        </p:txBody>
      </p:sp>
      <p:sp>
        <p:nvSpPr>
          <p:cNvPr id="171" name="CustomShape 4"/>
          <p:cNvSpPr/>
          <p:nvPr/>
        </p:nvSpPr>
        <p:spPr>
          <a:xfrm>
            <a:off x="1234800" y="792360"/>
            <a:ext cx="4944240" cy="39553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2" name="CustomShape 5"/>
          <p:cNvSpPr/>
          <p:nvPr/>
        </p:nvSpPr>
        <p:spPr>
          <a:xfrm>
            <a:off x="715320" y="4478040"/>
            <a:ext cx="5717880" cy="4231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3884760" y="8685360"/>
            <a:ext cx="2969640" cy="45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0A88F257-6A8C-4D43-A317-C0BC076F7472}" type="slidenum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6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685800" y="4533840"/>
            <a:ext cx="5486040" cy="4293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ustomShape 1"/>
          <p:cNvSpPr/>
          <p:nvPr/>
        </p:nvSpPr>
        <p:spPr>
          <a:xfrm>
            <a:off x="3884760" y="8685360"/>
            <a:ext cx="2969640" cy="45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000FACBD-BC97-4593-9375-A3D62EF736CA}" type="slidenum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7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685800" y="4533840"/>
            <a:ext cx="5486040" cy="4293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ustomShape 1"/>
          <p:cNvSpPr/>
          <p:nvPr/>
        </p:nvSpPr>
        <p:spPr>
          <a:xfrm>
            <a:off x="3884760" y="8685360"/>
            <a:ext cx="2969640" cy="456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602A4A6D-E934-4533-A3CE-0E4934E4196C}" type="slidenum">
              <a:rPr lang="fr-F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8</a:t>
            </a:fld>
            <a:endParaRPr lang="fr-FR" sz="1200" b="0" strike="noStrike" spc="-1">
              <a:latin typeface="Arial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685800" y="4533840"/>
            <a:ext cx="5486040" cy="42937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70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288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834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1847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420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61748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69056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5218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43191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756930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891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298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924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537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014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371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231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955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119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1/23/2025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090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cation.gouv.fr/bo/22/Hebdo1/ESRS2133559A.ht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enseignementsup-recherche.gouv.fr/fr/les-referentiels-de-competences-des-mentions-de-licence-45888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81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2391480" y="1490760"/>
            <a:ext cx="7249680" cy="2138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ctr">
            <a:noAutofit/>
          </a:bodyPr>
          <a:lstStyle/>
          <a:p>
            <a:pPr algn="ctr">
              <a:lnSpc>
                <a:spcPct val="95000"/>
              </a:lnSpc>
            </a:pPr>
            <a:r>
              <a:rPr lang="fr-FR" sz="4400" b="1" strike="noStrike" spc="-1" dirty="0" smtClean="0">
                <a:solidFill>
                  <a:schemeClr val="tx1">
                    <a:lumMod val="95000"/>
                  </a:schemeClr>
                </a:solidFill>
                <a:latin typeface="Arial (En-têtes)"/>
                <a:ea typeface="DejaVu Sans"/>
              </a:rPr>
              <a:t>Conseils EDS et </a:t>
            </a:r>
          </a:p>
          <a:p>
            <a:pPr algn="ctr">
              <a:lnSpc>
                <a:spcPct val="95000"/>
              </a:lnSpc>
            </a:pPr>
            <a:r>
              <a:rPr lang="fr-FR" sz="4400" b="1" strike="noStrike" spc="-1" dirty="0" smtClean="0">
                <a:solidFill>
                  <a:schemeClr val="tx1">
                    <a:lumMod val="95000"/>
                  </a:schemeClr>
                </a:solidFill>
                <a:latin typeface="Arial (En-têtes)"/>
                <a:ea typeface="DejaVu Sans"/>
              </a:rPr>
              <a:t>études supérieures</a:t>
            </a:r>
            <a:endParaRPr lang="fr-FR" sz="4800" b="0" strike="noStrike" spc="-1" dirty="0">
              <a:solidFill>
                <a:schemeClr val="tx1">
                  <a:lumMod val="95000"/>
                </a:schemeClr>
              </a:solidFill>
              <a:latin typeface="Arial"/>
            </a:endParaRPr>
          </a:p>
        </p:txBody>
      </p:sp>
      <p:sp>
        <p:nvSpPr>
          <p:cNvPr id="95" name="CustomShape 2"/>
          <p:cNvSpPr/>
          <p:nvPr/>
        </p:nvSpPr>
        <p:spPr>
          <a:xfrm>
            <a:off x="2391480" y="4074202"/>
            <a:ext cx="7350397" cy="1095676"/>
          </a:xfrm>
          <a:prstGeom prst="rect">
            <a:avLst/>
          </a:prstGeom>
          <a:solidFill>
            <a:srgbClr val="ECBC34"/>
          </a:solidFill>
          <a:ln>
            <a:noFill/>
          </a:ln>
          <a:effectLst>
            <a:outerShdw dist="37674" dir="270000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800" strike="noStrike" spc="-1" dirty="0" smtClean="0">
                <a:solidFill>
                  <a:srgbClr val="000000"/>
                </a:solidFill>
                <a:latin typeface="Arial Black"/>
                <a:ea typeface="DejaVu Sans"/>
              </a:rPr>
              <a:t>BACCALAURÉAT GENERAL ET TECHNOLOGIQUE</a:t>
            </a:r>
            <a:endParaRPr lang="fr-FR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0" name="Table 1"/>
          <p:cNvGraphicFramePr/>
          <p:nvPr>
            <p:extLst>
              <p:ext uri="{D42A27DB-BD31-4B8C-83A1-F6EECF244321}">
                <p14:modId xmlns:p14="http://schemas.microsoft.com/office/powerpoint/2010/main" val="3464173142"/>
              </p:ext>
            </p:extLst>
          </p:nvPr>
        </p:nvGraphicFramePr>
        <p:xfrm>
          <a:off x="0" y="0"/>
          <a:ext cx="12192000" cy="6873861"/>
        </p:xfrm>
        <a:graphic>
          <a:graphicData uri="http://schemas.openxmlformats.org/drawingml/2006/table">
            <a:tbl>
              <a:tblPr/>
              <a:tblGrid>
                <a:gridCol w="20095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86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795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163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978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Formations envisagées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les 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Arial"/>
                          <a:ea typeface="DejaVu Sans"/>
                        </a:rPr>
                        <a:t> 3 </a:t>
                      </a: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Arial"/>
                          <a:ea typeface="DejaVu Sans"/>
                        </a:rPr>
                        <a:t> EDS de</a:t>
                      </a:r>
                      <a:r>
                        <a:rPr lang="fr-FR" sz="1800" b="1" strike="noStrike" spc="-1" baseline="0" dirty="0" smtClean="0">
                          <a:solidFill>
                            <a:schemeClr val="tx1"/>
                          </a:solidFill>
                          <a:latin typeface="Arial"/>
                          <a:ea typeface="DejaVu Sans"/>
                        </a:rPr>
                        <a:t> </a:t>
                      </a: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spécialités 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de 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Arial"/>
                          <a:ea typeface="DejaVu Sans"/>
                        </a:rPr>
                        <a:t>1</a:t>
                      </a:r>
                      <a:r>
                        <a:rPr lang="fr-FR" sz="1800" b="1" strike="noStrike" spc="-1" baseline="30000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ère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 </a:t>
                      </a: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recommandés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Exemples pour les 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Arial"/>
                          <a:ea typeface="DejaVu Sans"/>
                        </a:rPr>
                        <a:t>2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 spécialités de Terminale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</a:rPr>
                        <a:t>Enseignements Optionnels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4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Licence  SHS 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:</a:t>
                      </a:r>
                      <a:endParaRPr lang="fr-FR" sz="1800" b="1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Socio/philo/psycho</a:t>
                      </a:r>
                      <a:endParaRPr lang="fr-FR" sz="1600" b="1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Histoire/géo et aménagement/</a:t>
                      </a:r>
                      <a:r>
                        <a:rPr lang="fr-FR" sz="1600" b="1" strike="noStrike" spc="-1" dirty="0" err="1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sces</a:t>
                      </a:r>
                      <a:r>
                        <a:rPr lang="fr-FR" sz="16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 sociales/ </a:t>
                      </a:r>
                      <a:r>
                        <a:rPr lang="fr-FR" sz="1600" b="1" strike="noStrike" spc="-1" dirty="0" err="1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éduc</a:t>
                      </a:r>
                      <a:r>
                        <a:rPr lang="fr-FR" sz="1600" b="1" strike="noStrike" spc="-1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/info-com/</a:t>
                      </a:r>
                      <a:r>
                        <a:rPr lang="fr-FR" sz="1600" b="1" strike="noStrike" spc="-1" dirty="0" err="1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sces</a:t>
                      </a:r>
                      <a:r>
                        <a:rPr lang="fr-FR" sz="1600" b="1" strike="noStrike" spc="-1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 langage </a:t>
                      </a:r>
                      <a:r>
                        <a:rPr lang="fr-FR" sz="1600" b="1" strike="noStrike" spc="-1" dirty="0" err="1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etc</a:t>
                      </a:r>
                      <a:r>
                        <a:rPr lang="fr-FR" sz="1600" b="1" strike="noStrike" spc="-1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 </a:t>
                      </a:r>
                      <a:endParaRPr lang="fr-FR" sz="1600" b="1" strike="noStrike" spc="-1" dirty="0" smtClean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Bon </a:t>
                      </a: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niveau dans les </a:t>
                      </a: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EDS suivants</a:t>
                      </a: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 :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HLP, LLCE,LLCA, HGGSP, SES,SVT,  </a:t>
                      </a: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Arts…</a:t>
                      </a: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Plusieurs Choix possibles </a:t>
                      </a: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/des </a:t>
                      </a: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projets : HLP, LLCE. LLCA,HGGSP,SES,SVT, Arts…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</a:rPr>
                        <a:t>Mathématiques Complémentaires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Droit et 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Grands enjeux  du monde contemporain</a:t>
                      </a:r>
                      <a:endParaRPr lang="fr-FR" sz="1800" b="0" strike="noStrike" spc="-1" dirty="0">
                        <a:latin typeface="+mn-lt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073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Licence de droit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Excellente maîtrise du français </a:t>
                      </a:r>
                      <a:r>
                        <a:rPr lang="fr-FR" sz="1800" b="0" strike="noStrike" spc="-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etc</a:t>
                      </a: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 …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HGGSP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SES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HLP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LLCE …Autres options scientifiques ex: Maths …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Plusieurs Choix possibles en fonction de ses points forts. 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Toujours vivement recommandé HGGSP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SES 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HPL 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LLCE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</a:rPr>
                        <a:t>Mathématiques Complémentaires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Droit et 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Grands enjeux  du monde contemporain</a:t>
                      </a:r>
                      <a:endParaRPr lang="fr-FR" sz="1800" b="0" strike="noStrike" spc="-1" dirty="0" smtClean="0">
                        <a:latin typeface="+mn-lt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81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</a:rPr>
                        <a:t>IEP ( </a:t>
                      </a:r>
                      <a:r>
                        <a:rPr lang="fr-FR" sz="1800" b="1" strike="noStrike" spc="-1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</a:rPr>
                        <a:t>Sces</a:t>
                      </a: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</a:rPr>
                        <a:t> Po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</a:rPr>
                        <a:t>)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HGGSP/SES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HLP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LLCE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Autres spécialités envisageables en fonction des projets 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Plusieurs Choix possibles en fonction de ses points forts et des projets professionnels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HGGSP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SES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LLCE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HLP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 </a:t>
                      </a: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Droit et 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Grands enjeux  du monde contemporain</a:t>
                      </a:r>
                      <a:endParaRPr lang="fr-FR" sz="1800" b="0" strike="noStrike" spc="-1" dirty="0" smtClean="0">
                        <a:latin typeface="+mn-lt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</a:rPr>
                        <a:t>Mathématiques </a:t>
                      </a:r>
                      <a:r>
                        <a:rPr lang="fr-FR" sz="1800" b="0" strike="noStrike" spc="-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</a:rPr>
                        <a:t>complémentaires</a:t>
                      </a:r>
                      <a:endParaRPr lang="fr-FR" sz="18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1" name="Table 1"/>
          <p:cNvGraphicFramePr/>
          <p:nvPr>
            <p:extLst>
              <p:ext uri="{D42A27DB-BD31-4B8C-83A1-F6EECF244321}">
                <p14:modId xmlns:p14="http://schemas.microsoft.com/office/powerpoint/2010/main" val="1802596754"/>
              </p:ext>
            </p:extLst>
          </p:nvPr>
        </p:nvGraphicFramePr>
        <p:xfrm>
          <a:off x="0" y="0"/>
          <a:ext cx="12192000" cy="6858001"/>
        </p:xfrm>
        <a:graphic>
          <a:graphicData uri="http://schemas.openxmlformats.org/drawingml/2006/table">
            <a:tbl>
              <a:tblPr/>
              <a:tblGrid>
                <a:gridCol w="20371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74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025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781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931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Formations envisagées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les 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Arial"/>
                          <a:ea typeface="DejaVu Sans"/>
                        </a:rPr>
                        <a:t> 3 </a:t>
                      </a: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Arial"/>
                          <a:ea typeface="DejaVu Sans"/>
                        </a:rPr>
                        <a:t>EDS </a:t>
                      </a: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spécialités 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de 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Arial"/>
                          <a:ea typeface="DejaVu Sans"/>
                        </a:rPr>
                        <a:t>1</a:t>
                      </a:r>
                      <a:r>
                        <a:rPr lang="fr-FR" sz="1800" b="1" strike="noStrike" spc="-1" baseline="30000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ère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 </a:t>
                      </a: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conseillés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Exemples pour les 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Arial"/>
                          <a:ea typeface="DejaVu Sans"/>
                        </a:rPr>
                        <a:t>2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 spécialités de Terminale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</a:rPr>
                        <a:t>Enseignements Optionnels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26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fr-FR" sz="1800" b="0" strike="noStrike" spc="-1" dirty="0">
                        <a:solidFill>
                          <a:schemeClr val="bg2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Licences 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Langues </a:t>
                      </a: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LLCE/LEA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Très bon niveau en Langues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LLCE,LLCA, HGGSP, SES, HLP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Plusieurs Choix possibles en fonction des projets :  LLCE. LLCA,HGGSP,SES, HLP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Droit et 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Grands enjeux  du monde contemporain</a:t>
                      </a:r>
                      <a:endParaRPr lang="fr-FR" sz="1800" b="0" strike="noStrike" spc="-1" dirty="0" smtClean="0">
                        <a:latin typeface="+mn-lt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</a:rPr>
                        <a:t>Mathématiques </a:t>
                      </a:r>
                      <a:r>
                        <a:rPr lang="fr-FR" sz="1800" b="0" strike="noStrike" spc="-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</a:rPr>
                        <a:t>Complémentaires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131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fr-FR" sz="1800" b="0" strike="noStrike" spc="-1" dirty="0">
                        <a:solidFill>
                          <a:schemeClr val="bg2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Licence Gestion/Eco Droit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Maths 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SES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HGGSP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HLP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LLCE 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Plusieurs Choix possibles en fonction de ses points forts.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Maths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SES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HPL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LLCE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Droit et 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Grands enjeux  du monde contemporain</a:t>
                      </a:r>
                      <a:endParaRPr lang="fr-FR" sz="1800" b="0" strike="noStrike" spc="-1" dirty="0" smtClean="0">
                        <a:latin typeface="+mn-lt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</a:rPr>
                        <a:t>Mathématiques </a:t>
                      </a:r>
                      <a:r>
                        <a:rPr lang="fr-FR" sz="1800" b="0" strike="noStrike" spc="-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</a:rPr>
                        <a:t>Complémentaires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09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</a:rPr>
                        <a:t>Licences  Sciences et </a:t>
                      </a: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</a:rPr>
                        <a:t>Ingénierie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endParaRPr lang="fr-FR" sz="1800" b="0" strike="noStrike" spc="-1" dirty="0">
                        <a:solidFill>
                          <a:schemeClr val="bg2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Maths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Phys</a:t>
                      </a: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-chimie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SI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NSI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SVT etc...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Plusieurs Choix possibles en fonction de ses points forts et des projets professionnels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Maths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Phys</a:t>
                      </a: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-chimie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SI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NSI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SVT etc...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</a:rPr>
                        <a:t>Mathématiques </a:t>
                      </a:r>
                      <a:r>
                        <a:rPr lang="fr-FR" sz="1800" b="0" strike="noStrike" spc="-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</a:rPr>
                        <a:t>Expertes vivement recommandées</a:t>
                      </a:r>
                      <a:endParaRPr lang="fr-FR" sz="1800" b="0" strike="noStrike" spc="-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2" name="Table 1"/>
          <p:cNvGraphicFramePr/>
          <p:nvPr>
            <p:extLst>
              <p:ext uri="{D42A27DB-BD31-4B8C-83A1-F6EECF244321}">
                <p14:modId xmlns:p14="http://schemas.microsoft.com/office/powerpoint/2010/main" val="3843614114"/>
              </p:ext>
            </p:extLst>
          </p:nvPr>
        </p:nvGraphicFramePr>
        <p:xfrm>
          <a:off x="-342900" y="632311"/>
          <a:ext cx="12534899" cy="6225688"/>
        </p:xfrm>
        <a:graphic>
          <a:graphicData uri="http://schemas.openxmlformats.org/drawingml/2006/table">
            <a:tbl>
              <a:tblPr/>
              <a:tblGrid>
                <a:gridCol w="2108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61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74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926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416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CPGE BCPST Ecoles </a:t>
                      </a: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Agronomie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Géologie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ingénieurs ENS </a:t>
                      </a: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…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Solide profil scientifique homogène.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Maths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err="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Phys</a:t>
                      </a: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-chimie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SVT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91C6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Le choix en Terminale doit se faire en fonction de ses points forts.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Maths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Physique-Chimie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SVT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91C6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FF0000"/>
                          </a:solidFill>
                          <a:latin typeface="Constantia"/>
                          <a:ea typeface="DejaVu Sans"/>
                        </a:rPr>
                        <a:t>Mathématiques </a:t>
                      </a:r>
                      <a:r>
                        <a:rPr lang="fr-FR" sz="1800" b="0" strike="noStrike" spc="-1" dirty="0" smtClean="0">
                          <a:solidFill>
                            <a:srgbClr val="FF0000"/>
                          </a:solidFill>
                          <a:latin typeface="Constantia"/>
                          <a:ea typeface="DejaVu Sans"/>
                        </a:rPr>
                        <a:t> Complémentaires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Ou </a:t>
                      </a: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 Maths Expertes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Et ou </a:t>
                      </a: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Droit et 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Grands enjeux  du monde contemporain</a:t>
                      </a:r>
                      <a:endParaRPr lang="fr-FR" sz="1800" b="0" strike="noStrike" spc="-1" dirty="0">
                        <a:latin typeface="+mn-lt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91C6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08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CPGE/CUPGE/CPI /CPES 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PCSI/MPSI PTSI/MPI </a:t>
                      </a: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 vers </a:t>
                      </a: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</a:rPr>
                        <a:t>Écoles Ingénieurs, ENS..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endParaRPr lang="fr-FR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Solide profil scientifique homogène.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Maths,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err="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Phys</a:t>
                      </a: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-chimie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NSI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SI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Maths et physique-chimie. (PCSI/MPSI)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Maths  et SI (PTSI)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Maths et NSI (pour MPI)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FF0000"/>
                          </a:solidFill>
                          <a:latin typeface="Constantia"/>
                          <a:ea typeface="DejaVu Sans"/>
                        </a:rPr>
                        <a:t>Mathématiques   Expertes </a:t>
                      </a:r>
                      <a:r>
                        <a:rPr lang="fr-FR" sz="1800" b="0" strike="noStrike" spc="-1" dirty="0" smtClean="0">
                          <a:solidFill>
                            <a:srgbClr val="FF0000"/>
                          </a:solidFill>
                          <a:latin typeface="Constantia"/>
                          <a:ea typeface="DejaVu Sans"/>
                        </a:rPr>
                        <a:t> vivement</a:t>
                      </a:r>
                      <a:r>
                        <a:rPr lang="fr-FR" sz="1800" b="0" strike="noStrike" spc="-1" baseline="0" dirty="0" smtClean="0">
                          <a:solidFill>
                            <a:srgbClr val="FF0000"/>
                          </a:solidFill>
                          <a:latin typeface="Constantia"/>
                          <a:ea typeface="DejaVu Sans"/>
                        </a:rPr>
                        <a:t> </a:t>
                      </a:r>
                      <a:r>
                        <a:rPr lang="fr-FR" sz="1800" b="0" strike="noStrike" spc="-1" dirty="0" smtClean="0">
                          <a:solidFill>
                            <a:srgbClr val="FF0000"/>
                          </a:solidFill>
                          <a:latin typeface="Constantia"/>
                          <a:ea typeface="DejaVu Sans"/>
                        </a:rPr>
                        <a:t>recommandées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Droit et 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Grands enjeux  du monde contemporain</a:t>
                      </a:r>
                      <a:endParaRPr lang="fr-FR" sz="1800" b="0" strike="noStrike" spc="-1" dirty="0">
                        <a:latin typeface="+mn-lt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1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</a:rPr>
                        <a:t>DN MADE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</a:rPr>
                        <a:t>CPGE 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</a:rPr>
                        <a:t>arts et design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</a:rPr>
                        <a:t>ENS écoles sup d’art déco </a:t>
                      </a:r>
                      <a:r>
                        <a:rPr lang="fr-FR" sz="1800" b="1" strike="noStrike" spc="-1" dirty="0" err="1">
                          <a:solidFill>
                            <a:schemeClr val="tx1"/>
                          </a:solidFill>
                          <a:latin typeface="Calibri"/>
                          <a:ea typeface="Calibri"/>
                        </a:rPr>
                        <a:t>etc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Arts </a:t>
                      </a: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 ou option facultative </a:t>
                      </a: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en première ou spécialité 1</a:t>
                      </a:r>
                      <a:r>
                        <a:rPr lang="fr-FR" sz="1800" b="0" strike="noStrike" spc="-1" baseline="300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ère</a:t>
                      </a: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 et </a:t>
                      </a:r>
                      <a:r>
                        <a:rPr lang="fr-FR" sz="1800" b="0" strike="noStrike" spc="-1" dirty="0" err="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TLe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HLP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SES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HGGSP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LLCE/A ou Maths ou NSI…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Le choix en Terminale doit se faire en fonction de ses points forts.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Arts  et autres ….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Droit et 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Grands enjeux  du monde contemporain</a:t>
                      </a:r>
                      <a:endParaRPr lang="fr-FR" sz="1800" b="0" strike="noStrike" spc="-1" dirty="0" smtClean="0">
                        <a:latin typeface="+mn-lt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</a:rPr>
                        <a:t>Mathématiques Complémentaires </a:t>
                      </a:r>
                      <a:endParaRPr lang="fr-FR" sz="18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63" name="Table 2"/>
          <p:cNvGraphicFramePr/>
          <p:nvPr>
            <p:extLst>
              <p:ext uri="{D42A27DB-BD31-4B8C-83A1-F6EECF244321}">
                <p14:modId xmlns:p14="http://schemas.microsoft.com/office/powerpoint/2010/main" val="4386083"/>
              </p:ext>
            </p:extLst>
          </p:nvPr>
        </p:nvGraphicFramePr>
        <p:xfrm>
          <a:off x="-342900" y="1"/>
          <a:ext cx="12534898" cy="642937"/>
        </p:xfrm>
        <a:graphic>
          <a:graphicData uri="http://schemas.openxmlformats.org/drawingml/2006/table">
            <a:tbl>
              <a:tblPr/>
              <a:tblGrid>
                <a:gridCol w="20928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61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46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012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429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Formations envisagées</a:t>
                      </a:r>
                      <a:endParaRPr lang="fr-FR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 strike="noStrike" spc="-1" dirty="0" smtClean="0">
                          <a:solidFill>
                            <a:schemeClr val="tx1"/>
                          </a:solidFill>
                          <a:latin typeface="Arial"/>
                          <a:ea typeface="DejaVu Sans"/>
                        </a:rPr>
                        <a:t>3 EDS de spécialités</a:t>
                      </a:r>
                      <a:r>
                        <a:rPr lang="fr-FR" sz="1600" b="1" strike="noStrike" spc="-1" baseline="0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 </a:t>
                      </a:r>
                      <a:r>
                        <a:rPr lang="fr-FR" sz="1600" b="1" strike="noStrike" spc="-1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conseillés</a:t>
                      </a:r>
                      <a:endParaRPr lang="fr-FR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Exemples pour les </a:t>
                      </a:r>
                      <a:r>
                        <a:rPr lang="fr-FR" sz="1600" b="1" strike="noStrike" spc="-1" dirty="0">
                          <a:solidFill>
                            <a:schemeClr val="tx1"/>
                          </a:solidFill>
                          <a:latin typeface="Arial"/>
                          <a:ea typeface="DejaVu Sans"/>
                        </a:rPr>
                        <a:t>2 </a:t>
                      </a:r>
                      <a:r>
                        <a:rPr lang="fr-FR" sz="16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spécialités de Terminale</a:t>
                      </a:r>
                      <a:endParaRPr lang="fr-FR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Enseignements Optionnels </a:t>
                      </a:r>
                      <a:endParaRPr lang="fr-FR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" name="Table 1"/>
          <p:cNvGraphicFramePr/>
          <p:nvPr>
            <p:extLst>
              <p:ext uri="{D42A27DB-BD31-4B8C-83A1-F6EECF244321}">
                <p14:modId xmlns:p14="http://schemas.microsoft.com/office/powerpoint/2010/main" val="963717387"/>
              </p:ext>
            </p:extLst>
          </p:nvPr>
        </p:nvGraphicFramePr>
        <p:xfrm>
          <a:off x="2" y="970560"/>
          <a:ext cx="12192000" cy="5887440"/>
        </p:xfrm>
        <a:graphic>
          <a:graphicData uri="http://schemas.openxmlformats.org/drawingml/2006/table">
            <a:tbl>
              <a:tblPr/>
              <a:tblGrid>
                <a:gridCol w="28146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88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908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8116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CPGE  littéraires et </a:t>
                      </a:r>
                      <a:r>
                        <a:rPr lang="fr-FR" sz="1800" b="1" strike="noStrike" spc="-1" dirty="0" smtClean="0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ou Artistiques </a:t>
                      </a:r>
                      <a:r>
                        <a:rPr lang="fr-FR" sz="1800" b="1" strike="noStrike" spc="-1" dirty="0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pour  ENS/IEP/écoles de commerce/management, </a:t>
                      </a:r>
                      <a:r>
                        <a:rPr lang="fr-FR" sz="1800" b="1" strike="noStrike" spc="-1" dirty="0" smtClean="0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ESM, </a:t>
                      </a:r>
                      <a:r>
                        <a:rPr lang="fr-FR" sz="1800" b="1" strike="noStrike" spc="-1" dirty="0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st Cyr etc…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très bon niveau attendu  dans les EDS  suivants :</a:t>
                      </a:r>
                      <a:endParaRPr lang="fr-FR" sz="1800" b="0" strike="noStrike" spc="-1" dirty="0" smtClean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HGGSP/HLP/LLCE/LLCA/ARTS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91C6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Plusieurs Choix possibles en fonction des projets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91C6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Droit et 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Grands enjeux  du monde contemporain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FF0000"/>
                          </a:solidFill>
                          <a:latin typeface="Constantia"/>
                          <a:ea typeface="DejaVu Sans"/>
                        </a:rPr>
                        <a:t>Mathématiques complémentaires</a:t>
                      </a:r>
                      <a:endParaRPr lang="fr-FR" sz="1800" b="0" strike="noStrike" spc="-1" dirty="0">
                        <a:solidFill>
                          <a:srgbClr val="FF0000"/>
                        </a:solidFill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91C6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78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CPGE </a:t>
                      </a:r>
                      <a:r>
                        <a:rPr lang="fr-FR" sz="1800" b="1" strike="noStrike" spc="-1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 ECO ou  B/L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 pour ENS éco/sociales  écoles de commerce/management …</a:t>
                      </a:r>
                      <a:r>
                        <a:rPr lang="fr-FR" sz="1800" b="1" strike="noStrike" spc="-1" dirty="0" smtClean="0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IEP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Maths</a:t>
                      </a:r>
                      <a:endParaRPr lang="fr-FR" sz="1800" b="0" strike="noStrike" spc="-1" smtClean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SES</a:t>
                      </a:r>
                      <a:endParaRPr lang="fr-FR" sz="1800" b="0" strike="noStrike" spc="-1" smtClean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HGGSP</a:t>
                      </a:r>
                      <a:endParaRPr lang="fr-FR" sz="1800" b="0" strike="noStrike" spc="-1" smtClean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HPL</a:t>
                      </a:r>
                      <a:endParaRPr lang="fr-FR" sz="1800" b="0" strike="noStrike" spc="-1" smtClean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LLCE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Maths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SES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HGGSP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HPL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LLCE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</a:rPr>
                        <a:t>Mathématiques complémentaires</a:t>
                      </a: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 ou  </a:t>
                      </a: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expertes ou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Droit et 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Grands enjeux  du monde contemporain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78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CPGE  Economiques et commerciales Générales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Ecoles de commerce/ management/IEP </a:t>
                      </a:r>
                      <a:r>
                        <a:rPr lang="fr-FR" sz="1800" b="1" strike="noStrike" spc="-1" dirty="0" err="1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etc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Bon niveau en Maths, et les EDS suivants SES</a:t>
                      </a:r>
                      <a:endParaRPr lang="fr-FR" sz="1800" b="0" strike="noStrike" spc="-1" dirty="0" smtClean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HGGSP</a:t>
                      </a:r>
                      <a:endParaRPr lang="fr-FR" sz="1800" b="0" strike="noStrike" spc="-1" dirty="0" smtClean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HPL</a:t>
                      </a:r>
                      <a:endParaRPr lang="fr-FR" sz="1800" b="0" strike="noStrike" spc="-1" dirty="0" smtClean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LLCE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Plusieurs Choix possibles selon son niveau Maths </a:t>
                      </a: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SES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HGGSP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HPL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LLCE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FF0000"/>
                          </a:solidFill>
                          <a:latin typeface="Constantia"/>
                          <a:ea typeface="DejaVu Sans"/>
                        </a:rPr>
                        <a:t>Mathématiques   Complémentaires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FF0000"/>
                          </a:solidFill>
                          <a:latin typeface="Constantia"/>
                          <a:ea typeface="DejaVu Sans"/>
                        </a:rPr>
                        <a:t>/expertes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Droit et 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Grands enjeux  du monde contemporain</a:t>
                      </a:r>
                      <a:endParaRPr lang="fr-FR" sz="1800" b="0" strike="noStrike" spc="-1" dirty="0">
                        <a:latin typeface="+mn-lt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65" name="Table 2"/>
          <p:cNvGraphicFramePr/>
          <p:nvPr>
            <p:extLst>
              <p:ext uri="{D42A27DB-BD31-4B8C-83A1-F6EECF244321}">
                <p14:modId xmlns:p14="http://schemas.microsoft.com/office/powerpoint/2010/main" val="2871924457"/>
              </p:ext>
            </p:extLst>
          </p:nvPr>
        </p:nvGraphicFramePr>
        <p:xfrm>
          <a:off x="1" y="0"/>
          <a:ext cx="12187241" cy="959760"/>
        </p:xfrm>
        <a:graphic>
          <a:graphicData uri="http://schemas.openxmlformats.org/drawingml/2006/table">
            <a:tbl>
              <a:tblPr/>
              <a:tblGrid>
                <a:gridCol w="28146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76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88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860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597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Formations envisagées</a:t>
                      </a:r>
                      <a:endParaRPr lang="fr-FR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 strike="noStrike" spc="-1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les  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3 </a:t>
                      </a: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 EDS </a:t>
                      </a:r>
                      <a:r>
                        <a:rPr lang="fr-FR" sz="1600" b="1" strike="noStrike" spc="-1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spécialités </a:t>
                      </a:r>
                      <a:r>
                        <a:rPr lang="fr-FR" sz="16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de </a:t>
                      </a: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Arial"/>
                          <a:ea typeface="DejaVu Sans"/>
                        </a:rPr>
                        <a:t>1</a:t>
                      </a:r>
                      <a:r>
                        <a:rPr lang="fr-FR" sz="1600" b="1" strike="noStrike" spc="-1" baseline="30000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ère</a:t>
                      </a:r>
                      <a:r>
                        <a:rPr lang="fr-FR" sz="1600" b="1" strike="noStrike" spc="-1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 conseillés</a:t>
                      </a:r>
                      <a:endParaRPr lang="fr-FR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Exemples pour les 2 spécialités de Terminale</a:t>
                      </a:r>
                      <a:endParaRPr lang="fr-FR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Enseignements Optionnels </a:t>
                      </a:r>
                      <a:endParaRPr lang="fr-FR" sz="16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6" name="Table 1"/>
          <p:cNvGraphicFramePr/>
          <p:nvPr>
            <p:extLst>
              <p:ext uri="{D42A27DB-BD31-4B8C-83A1-F6EECF244321}">
                <p14:modId xmlns:p14="http://schemas.microsoft.com/office/powerpoint/2010/main" val="1698004300"/>
              </p:ext>
            </p:extLst>
          </p:nvPr>
        </p:nvGraphicFramePr>
        <p:xfrm>
          <a:off x="0" y="707730"/>
          <a:ext cx="12192001" cy="6131550"/>
        </p:xfrm>
        <a:graphic>
          <a:graphicData uri="http://schemas.openxmlformats.org/drawingml/2006/table">
            <a:tbl>
              <a:tblPr/>
              <a:tblGrid>
                <a:gridCol w="3759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871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45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608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 strike="noStrike" spc="-1" dirty="0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CPGE scientifique </a:t>
                      </a:r>
                      <a:endParaRPr lang="fr-FR" sz="16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 strike="noStrike" spc="-1" dirty="0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TSI réservée aux  séries technologiques STI</a:t>
                      </a:r>
                      <a:r>
                        <a:rPr lang="fr-FR" sz="2000" b="1" strike="noStrike" spc="-1" dirty="0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2</a:t>
                      </a:r>
                      <a:r>
                        <a:rPr lang="fr-FR" sz="1600" b="1" strike="noStrike" spc="-1" dirty="0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D/STL</a:t>
                      </a:r>
                      <a:endParaRPr lang="fr-FR" sz="16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 strike="noStrike" spc="-1" dirty="0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Ecoles ingénieurs voir ENS</a:t>
                      </a:r>
                      <a:endParaRPr lang="fr-FR" sz="16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endParaRPr lang="fr-FR" sz="16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Sciences 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Technologie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Informatique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Ingénierie et les mathématiques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La physique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91C6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STI2D 4 spécialités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Archi.et Construction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Energies et Environnement.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Inno.tehno et Eco.conception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Systèmes d’information et numériques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STL Sces phys et Chimiques en Labo.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91C6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8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 strike="noStrike" spc="-1" dirty="0">
                          <a:solidFill>
                            <a:srgbClr val="FFFFFF"/>
                          </a:solidFill>
                          <a:latin typeface="Calibri"/>
                          <a:ea typeface="Calibri"/>
                        </a:rPr>
                        <a:t>CPGE ECT réservée écoles de commerce/management …IEP …</a:t>
                      </a:r>
                      <a:endParaRPr lang="fr-FR" sz="16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Économie, gestion, droit, manthématiques et humanités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Séries STMG sciences et technologies du Management et de la gestion.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57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 strike="noStrike" spc="-1" dirty="0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CPGE  TPC/TB réservées aux séries </a:t>
                      </a:r>
                      <a:r>
                        <a:rPr lang="fr-FR" sz="1600" b="1" strike="noStrike" spc="-1" dirty="0" smtClean="0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technologiques </a:t>
                      </a:r>
                      <a:r>
                        <a:rPr lang="fr-FR" sz="1600" b="1" strike="noStrike" spc="-1" dirty="0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STL</a:t>
                      </a:r>
                      <a:endParaRPr lang="fr-FR" sz="16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 strike="noStrike" spc="-1" dirty="0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Ecoles Ingénieurs, agronomie et géologie</a:t>
                      </a:r>
                      <a:endParaRPr lang="fr-FR" sz="16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Sciences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Physique-Chimie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Biologie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Biotechnologies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Technologie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Mathématiques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Calibri"/>
                        </a:rPr>
                        <a:t>Séries STL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Calibri"/>
                        </a:rPr>
                        <a:t>Biochimie/</a:t>
                      </a:r>
                      <a:r>
                        <a:rPr lang="fr-FR" sz="1800" b="0" strike="noStrike" spc="-1" dirty="0" err="1">
                          <a:solidFill>
                            <a:srgbClr val="000000"/>
                          </a:solidFill>
                          <a:latin typeface="Constantia"/>
                          <a:ea typeface="Calibri"/>
                        </a:rPr>
                        <a:t>Biotech</a:t>
                      </a: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Calibri"/>
                        </a:rPr>
                        <a:t>/biologie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err="1">
                          <a:solidFill>
                            <a:srgbClr val="000000"/>
                          </a:solidFill>
                          <a:latin typeface="Constantia"/>
                          <a:ea typeface="Calibri"/>
                        </a:rPr>
                        <a:t>Sces</a:t>
                      </a: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Calibri"/>
                        </a:rPr>
                        <a:t> </a:t>
                      </a:r>
                      <a:r>
                        <a:rPr lang="fr-FR" sz="1800" b="0" strike="noStrike" spc="-1" dirty="0" err="1">
                          <a:solidFill>
                            <a:srgbClr val="000000"/>
                          </a:solidFill>
                          <a:latin typeface="Constantia"/>
                          <a:ea typeface="Calibri"/>
                        </a:rPr>
                        <a:t>phys</a:t>
                      </a: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Calibri"/>
                        </a:rPr>
                        <a:t>-Chimiques en Laboratoire.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67" name="Table 2"/>
          <p:cNvGraphicFramePr/>
          <p:nvPr>
            <p:extLst>
              <p:ext uri="{D42A27DB-BD31-4B8C-83A1-F6EECF244321}">
                <p14:modId xmlns:p14="http://schemas.microsoft.com/office/powerpoint/2010/main" val="567372458"/>
              </p:ext>
            </p:extLst>
          </p:nvPr>
        </p:nvGraphicFramePr>
        <p:xfrm>
          <a:off x="1" y="1"/>
          <a:ext cx="12192001" cy="707729"/>
        </p:xfrm>
        <a:graphic>
          <a:graphicData uri="http://schemas.openxmlformats.org/drawingml/2006/table">
            <a:tbl>
              <a:tblPr/>
              <a:tblGrid>
                <a:gridCol w="37576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148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19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77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 strike="noStrike" spc="-1" dirty="0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Formations envisagées pour les séries technologiques</a:t>
                      </a:r>
                      <a:endParaRPr lang="fr-FR" sz="1600" b="0" strike="noStrike" spc="-1" dirty="0"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 strike="noStrike" spc="-1" dirty="0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 Intérêts de l’élève </a:t>
                      </a:r>
                      <a:endParaRPr lang="fr-FR" sz="1600" b="0" strike="noStrike" spc="-1" dirty="0"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600" b="1" strike="noStrike" spc="-1" dirty="0">
                          <a:solidFill>
                            <a:srgbClr val="FFFFFF"/>
                          </a:solidFill>
                          <a:latin typeface="Constantia"/>
                          <a:ea typeface="DejaVu Sans"/>
                        </a:rPr>
                        <a:t>Spécialités par série</a:t>
                      </a:r>
                      <a:endParaRPr lang="fr-FR" sz="1600" b="0" strike="noStrike" spc="-1" dirty="0"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1007280" y="981000"/>
            <a:ext cx="10847520" cy="9831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CCFF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400" b="1" strike="noStrike" spc="-1" dirty="0">
                <a:solidFill>
                  <a:srgbClr val="000000"/>
                </a:solidFill>
                <a:latin typeface="Arial"/>
                <a:ea typeface="Lucida Sans Unicode"/>
              </a:rPr>
              <a:t>Les Permanences </a:t>
            </a:r>
            <a:r>
              <a:rPr lang="fr-FR" sz="2400" b="1" strike="noStrike" spc="-1" dirty="0" smtClean="0">
                <a:solidFill>
                  <a:srgbClr val="000000"/>
                </a:solidFill>
                <a:latin typeface="Arial"/>
                <a:ea typeface="Lucida Sans Unicode"/>
              </a:rPr>
              <a:t>des Psychologues </a:t>
            </a:r>
            <a:r>
              <a:rPr lang="fr-FR" sz="2400" b="1" strike="noStrike" spc="-1" dirty="0">
                <a:solidFill>
                  <a:srgbClr val="000000"/>
                </a:solidFill>
                <a:latin typeface="Arial"/>
                <a:ea typeface="Lucida Sans Unicode"/>
              </a:rPr>
              <a:t>de l’Education Nationale</a:t>
            </a:r>
            <a:endParaRPr lang="fr-FR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400" b="1" strike="noStrike" spc="-1" dirty="0" smtClean="0">
                <a:solidFill>
                  <a:srgbClr val="000000"/>
                </a:solidFill>
                <a:latin typeface="Arial"/>
                <a:ea typeface="Lucida Sans Unicode"/>
              </a:rPr>
              <a:t>Chargé(e)s </a:t>
            </a:r>
            <a:r>
              <a:rPr lang="fr-FR" sz="2400" b="1" strike="noStrike" spc="-1" dirty="0">
                <a:solidFill>
                  <a:srgbClr val="000000"/>
                </a:solidFill>
                <a:latin typeface="Arial"/>
                <a:ea typeface="Lucida Sans Unicode"/>
              </a:rPr>
              <a:t>du Conseil en Orientation</a:t>
            </a:r>
            <a:endParaRPr lang="fr-FR" sz="2400" b="0" strike="noStrike" spc="-1" dirty="0">
              <a:latin typeface="Arial"/>
            </a:endParaRPr>
          </a:p>
        </p:txBody>
      </p:sp>
      <p:sp>
        <p:nvSpPr>
          <p:cNvPr id="97" name="CustomShape 2"/>
          <p:cNvSpPr/>
          <p:nvPr/>
        </p:nvSpPr>
        <p:spPr>
          <a:xfrm>
            <a:off x="1691460" y="2432520"/>
            <a:ext cx="8736840" cy="532800"/>
          </a:xfrm>
          <a:prstGeom prst="rect">
            <a:avLst/>
          </a:prstGeom>
          <a:solidFill>
            <a:srgbClr val="66FFFF"/>
          </a:solidFill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4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Au lycée </a:t>
            </a:r>
            <a:r>
              <a:rPr lang="fr-FR" sz="2400" b="1" strike="noStrike" spc="-1" dirty="0">
                <a:solidFill>
                  <a:srgbClr val="000000"/>
                </a:solidFill>
                <a:latin typeface="Arial"/>
                <a:ea typeface="Lucida Sans Unicode"/>
              </a:rPr>
              <a:t> </a:t>
            </a:r>
            <a:r>
              <a:rPr lang="fr-FR" sz="2400" b="1" strike="noStrike" spc="-1" dirty="0" smtClean="0">
                <a:solidFill>
                  <a:srgbClr val="000000"/>
                </a:solidFill>
                <a:latin typeface="Arial"/>
                <a:ea typeface="Lucida Sans Unicode"/>
              </a:rPr>
              <a:t>Lapérouse</a:t>
            </a:r>
            <a:endParaRPr lang="fr-FR" sz="2400" b="0" strike="noStrike" spc="-1" dirty="0">
              <a:latin typeface="Arial"/>
            </a:endParaRPr>
          </a:p>
        </p:txBody>
      </p:sp>
      <p:sp>
        <p:nvSpPr>
          <p:cNvPr id="98" name="CustomShape 3"/>
          <p:cNvSpPr/>
          <p:nvPr/>
        </p:nvSpPr>
        <p:spPr>
          <a:xfrm>
            <a:off x="396000" y="5157720"/>
            <a:ext cx="11329560" cy="1262880"/>
          </a:xfrm>
          <a:prstGeom prst="rect">
            <a:avLst/>
          </a:prstGeom>
          <a:solidFill>
            <a:srgbClr val="66FFFF"/>
          </a:solidFill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2400" b="1" i="1" strike="noStrike" spc="-1" dirty="0">
                <a:solidFill>
                  <a:srgbClr val="000000"/>
                </a:solidFill>
                <a:latin typeface="Arial"/>
                <a:ea typeface="Lucida Sans Unicode"/>
              </a:rPr>
              <a:t> </a:t>
            </a:r>
            <a:endParaRPr lang="fr-FR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400" b="1" strike="noStrike" spc="-1" dirty="0">
                <a:solidFill>
                  <a:srgbClr val="000000"/>
                </a:solidFill>
                <a:latin typeface="Arial"/>
                <a:ea typeface="Lucida Sans Unicode"/>
              </a:rPr>
              <a:t>Au CIO d’Albi les autres jours </a:t>
            </a:r>
            <a:r>
              <a:rPr lang="fr-FR" sz="2400" b="1" strike="noStrike" spc="-1" dirty="0" smtClean="0">
                <a:solidFill>
                  <a:srgbClr val="000000"/>
                </a:solidFill>
                <a:latin typeface="Arial"/>
                <a:ea typeface="Lucida Sans Unicode"/>
              </a:rPr>
              <a:t>sur RDV</a:t>
            </a:r>
            <a:endParaRPr lang="fr-FR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400" b="1" strike="noStrike" spc="-1" dirty="0">
                <a:solidFill>
                  <a:srgbClr val="000000"/>
                </a:solidFill>
                <a:latin typeface="Arial"/>
                <a:ea typeface="Lucida Sans Unicode"/>
              </a:rPr>
              <a:t>tél: 05 67 76 57 74</a:t>
            </a:r>
            <a:endParaRPr lang="fr-FR" sz="2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fr-FR" sz="2400" b="1" strike="noStrike" spc="-1" dirty="0">
                <a:solidFill>
                  <a:srgbClr val="000000"/>
                </a:solidFill>
                <a:latin typeface="Arial"/>
                <a:ea typeface="Lucida Sans Unicode"/>
              </a:rPr>
              <a:t> </a:t>
            </a:r>
            <a:endParaRPr lang="fr-FR" sz="2400" b="0" strike="noStrike" spc="-1" dirty="0">
              <a:latin typeface="Arial"/>
            </a:endParaRPr>
          </a:p>
        </p:txBody>
      </p:sp>
      <p:sp>
        <p:nvSpPr>
          <p:cNvPr id="99" name="CustomShape 4"/>
          <p:cNvSpPr/>
          <p:nvPr/>
        </p:nvSpPr>
        <p:spPr>
          <a:xfrm>
            <a:off x="396000" y="3433680"/>
            <a:ext cx="11327760" cy="1428120"/>
          </a:xfrm>
          <a:prstGeom prst="rect">
            <a:avLst/>
          </a:prstGeom>
          <a:solidFill>
            <a:srgbClr val="99CCFF"/>
          </a:solidFill>
          <a:ln w="9360">
            <a:solidFill>
              <a:srgbClr val="FFFF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 anchor="ctr">
            <a:noAutofit/>
          </a:bodyPr>
          <a:lstStyle/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fr-FR" sz="2000" spc="-1" dirty="0" smtClean="0">
                <a:solidFill>
                  <a:srgbClr val="000000"/>
                </a:solidFill>
                <a:ea typeface="Lucida Sans Unicode"/>
              </a:rPr>
              <a:t>Joël Chabert </a:t>
            </a:r>
            <a:r>
              <a:rPr lang="fr-FR" sz="1800" strike="noStrike" spc="-1" dirty="0" smtClean="0">
                <a:solidFill>
                  <a:srgbClr val="000000"/>
                </a:solidFill>
                <a:ea typeface="Lucida Sans Unicode"/>
              </a:rPr>
              <a:t>: </a:t>
            </a:r>
            <a:r>
              <a:rPr lang="fr-FR" sz="2400" strike="noStrike" spc="-1" dirty="0" smtClean="0">
                <a:solidFill>
                  <a:srgbClr val="000000"/>
                </a:solidFill>
                <a:ea typeface="Lucida Sans Unicode"/>
              </a:rPr>
              <a:t>Lundi </a:t>
            </a:r>
            <a:r>
              <a:rPr lang="fr-FR" sz="2400" strike="noStrike" spc="-1" dirty="0" smtClean="0">
                <a:solidFill>
                  <a:srgbClr val="000000"/>
                </a:solidFill>
                <a:ea typeface="Lucida Sans Unicode"/>
              </a:rPr>
              <a:t>Après-midi</a:t>
            </a:r>
            <a:endParaRPr lang="fr-FR" sz="2400" strike="noStrike" spc="-1" dirty="0" smtClean="0">
              <a:solidFill>
                <a:srgbClr val="000000"/>
              </a:solidFill>
              <a:ea typeface="Lucida Sans Unicode"/>
            </a:endParaRPr>
          </a:p>
          <a:p>
            <a:pPr marL="342900" indent="-342900">
              <a:lnSpc>
                <a:spcPct val="100000"/>
              </a:lnSpc>
              <a:buFontTx/>
              <a:buChar char="-"/>
            </a:pPr>
            <a:r>
              <a:rPr lang="fr-FR" sz="2000" spc="-1" dirty="0" smtClean="0">
                <a:solidFill>
                  <a:srgbClr val="000000"/>
                </a:solidFill>
              </a:rPr>
              <a:t>Christophe Sombret </a:t>
            </a:r>
            <a:r>
              <a:rPr lang="fr-FR" sz="2400" spc="-1" dirty="0" smtClean="0">
                <a:solidFill>
                  <a:srgbClr val="000000"/>
                </a:solidFill>
              </a:rPr>
              <a:t>: </a:t>
            </a:r>
            <a:r>
              <a:rPr lang="fr-FR" sz="2400" spc="-1" dirty="0" smtClean="0">
                <a:solidFill>
                  <a:srgbClr val="000000"/>
                </a:solidFill>
              </a:rPr>
              <a:t>Mardi  </a:t>
            </a:r>
            <a:r>
              <a:rPr lang="fr-FR" sz="2400" spc="-1" dirty="0" smtClean="0">
                <a:solidFill>
                  <a:srgbClr val="000000"/>
                </a:solidFill>
              </a:rPr>
              <a:t>                </a:t>
            </a:r>
            <a:r>
              <a:rPr lang="fr-FR" sz="1800" strike="noStrike" spc="-1" dirty="0" smtClean="0">
                <a:solidFill>
                  <a:srgbClr val="000000"/>
                </a:solidFill>
                <a:ea typeface="Lucida Sans Unicode"/>
              </a:rPr>
              <a:t>prise </a:t>
            </a:r>
            <a:r>
              <a:rPr lang="fr-FR" sz="1800" strike="noStrike" spc="-1" dirty="0" smtClean="0">
                <a:solidFill>
                  <a:srgbClr val="000000"/>
                </a:solidFill>
                <a:ea typeface="Lucida Sans Unicode"/>
              </a:rPr>
              <a:t>des </a:t>
            </a:r>
            <a:r>
              <a:rPr lang="fr-FR" sz="2000" strike="noStrike" spc="-1" dirty="0" smtClean="0">
                <a:solidFill>
                  <a:srgbClr val="000000"/>
                </a:solidFill>
                <a:ea typeface="Lucida Sans Unicode"/>
              </a:rPr>
              <a:t>RDV</a:t>
            </a:r>
            <a:r>
              <a:rPr lang="fr-FR" sz="2400" strike="noStrike" spc="-1" dirty="0" smtClean="0">
                <a:solidFill>
                  <a:srgbClr val="000000"/>
                </a:solidFill>
                <a:ea typeface="Lucida Sans Unicode"/>
              </a:rPr>
              <a:t> à </a:t>
            </a:r>
            <a:r>
              <a:rPr lang="fr-FR" sz="2400" strike="noStrike" spc="-1" dirty="0">
                <a:solidFill>
                  <a:srgbClr val="000000"/>
                </a:solidFill>
                <a:ea typeface="Lucida Sans Unicode"/>
              </a:rPr>
              <a:t>la vie scolaire du Lycée</a:t>
            </a:r>
            <a:endParaRPr lang="fr-FR" sz="2400" strike="noStrike" spc="-1" dirty="0"/>
          </a:p>
        </p:txBody>
      </p:sp>
    </p:spTree>
    <p:extLst>
      <p:ext uri="{BB962C8B-B14F-4D97-AF65-F5344CB8AC3E}">
        <p14:creationId xmlns:p14="http://schemas.microsoft.com/office/powerpoint/2010/main" val="46991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81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615462" y="661680"/>
            <a:ext cx="10920045" cy="1724040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18360" bIns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fr-FR" sz="4800" b="1" strike="noStrike" spc="-1" dirty="0">
                <a:solidFill>
                  <a:schemeClr val="bg2"/>
                </a:solidFill>
                <a:latin typeface="Arial"/>
                <a:ea typeface="DejaVu Sans"/>
              </a:rPr>
              <a:t>L’orientation dans le supérieur. </a:t>
            </a:r>
            <a:endParaRPr lang="fr-FR" sz="4800" b="1" strike="noStrike" spc="-1" dirty="0" smtClean="0">
              <a:solidFill>
                <a:schemeClr val="bg2"/>
              </a:solidFill>
              <a:latin typeface="Arial"/>
              <a:ea typeface="DejaVu Sans"/>
            </a:endParaRPr>
          </a:p>
          <a:p>
            <a:pPr algn="ctr">
              <a:lnSpc>
                <a:spcPct val="90000"/>
              </a:lnSpc>
            </a:pPr>
            <a:r>
              <a:rPr lang="fr-FR" sz="4800" b="1" strike="noStrike" spc="-1" dirty="0" smtClean="0">
                <a:solidFill>
                  <a:schemeClr val="bg2"/>
                </a:solidFill>
                <a:latin typeface="Arial"/>
                <a:ea typeface="DejaVu Sans"/>
              </a:rPr>
              <a:t>Quels sont  les éléments retenus?</a:t>
            </a:r>
            <a:endParaRPr lang="fr-FR" sz="4800" b="0" strike="noStrike" spc="-1" dirty="0">
              <a:solidFill>
                <a:schemeClr val="bg2"/>
              </a:solidFill>
              <a:latin typeface="Arial"/>
            </a:endParaRPr>
          </a:p>
        </p:txBody>
      </p:sp>
      <p:sp>
        <p:nvSpPr>
          <p:cNvPr id="127" name="CustomShape 2"/>
          <p:cNvSpPr/>
          <p:nvPr/>
        </p:nvSpPr>
        <p:spPr>
          <a:xfrm>
            <a:off x="615461" y="2385720"/>
            <a:ext cx="10920045" cy="3875314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6800" rIns="18360" bIns="46800" anchor="ctr">
            <a:normAutofit/>
          </a:bodyPr>
          <a:lstStyle/>
          <a:p>
            <a:pPr algn="ctr">
              <a:lnSpc>
                <a:spcPts val="2789"/>
              </a:lnSpc>
              <a:spcBef>
                <a:spcPts val="1001"/>
              </a:spcBef>
              <a:tabLst>
                <a:tab pos="0" algn="l"/>
              </a:tabLst>
            </a:pPr>
            <a:r>
              <a:rPr lang="fr-FR" sz="3600" b="1" strike="noStrike" spc="-1" dirty="0" smtClean="0">
                <a:solidFill>
                  <a:srgbClr val="000000"/>
                </a:solidFill>
                <a:latin typeface="Calibri"/>
                <a:ea typeface="Microsoft YaHei"/>
              </a:rPr>
              <a:t>La Fiche Avenir</a:t>
            </a:r>
            <a:r>
              <a:rPr lang="fr-FR" sz="3600" b="0" strike="noStrike" spc="-1" dirty="0" smtClean="0">
                <a:solidFill>
                  <a:srgbClr val="000000"/>
                </a:solidFill>
                <a:latin typeface="Calibri"/>
                <a:ea typeface="Microsoft YaHei"/>
              </a:rPr>
              <a:t>(le dossier de l’élève) (1</a:t>
            </a:r>
            <a:r>
              <a:rPr lang="fr-FR" sz="3600" b="0" strike="noStrike" spc="-1" baseline="30000" dirty="0" smtClean="0">
                <a:solidFill>
                  <a:srgbClr val="000000"/>
                </a:solidFill>
                <a:latin typeface="Calibri"/>
                <a:ea typeface="Microsoft YaHei"/>
              </a:rPr>
              <a:t>ère</a:t>
            </a:r>
            <a:r>
              <a:rPr lang="fr-FR" sz="3600" spc="-1" dirty="0" smtClean="0">
                <a:solidFill>
                  <a:srgbClr val="000000"/>
                </a:solidFill>
                <a:latin typeface="Calibri"/>
                <a:ea typeface="Microsoft YaHei"/>
              </a:rPr>
              <a:t>et </a:t>
            </a:r>
            <a:r>
              <a:rPr lang="fr-FR" sz="3600" spc="-1" dirty="0" err="1" smtClean="0">
                <a:solidFill>
                  <a:srgbClr val="000000"/>
                </a:solidFill>
                <a:latin typeface="Calibri"/>
                <a:ea typeface="Microsoft YaHei"/>
              </a:rPr>
              <a:t>Tle</a:t>
            </a:r>
            <a:r>
              <a:rPr lang="fr-FR" sz="3600" spc="-1" dirty="0" smtClean="0">
                <a:solidFill>
                  <a:srgbClr val="000000"/>
                </a:solidFill>
                <a:latin typeface="Calibri"/>
                <a:ea typeface="Microsoft YaHei"/>
              </a:rPr>
              <a:t>)</a:t>
            </a:r>
            <a:r>
              <a:rPr lang="fr-FR" sz="3600" b="0" strike="noStrike" spc="-1" dirty="0" smtClean="0">
                <a:solidFill>
                  <a:srgbClr val="000000"/>
                </a:solidFill>
                <a:latin typeface="Calibri"/>
                <a:ea typeface="Microsoft YaHei"/>
              </a:rPr>
              <a:t> </a:t>
            </a:r>
            <a:endParaRPr lang="fr-FR" sz="3600" b="0" strike="noStrike" spc="-1" dirty="0" smtClean="0">
              <a:latin typeface="Arial"/>
            </a:endParaRPr>
          </a:p>
          <a:p>
            <a:pPr>
              <a:lnSpc>
                <a:spcPts val="2789"/>
              </a:lnSpc>
              <a:spcBef>
                <a:spcPts val="1001"/>
              </a:spcBef>
              <a:tabLst>
                <a:tab pos="0" algn="l"/>
              </a:tabLst>
            </a:pPr>
            <a:r>
              <a:rPr lang="fr-FR" sz="3600" b="0" strike="noStrike" spc="-1" dirty="0" smtClean="0">
                <a:solidFill>
                  <a:srgbClr val="000000"/>
                </a:solidFill>
                <a:latin typeface="Calibri"/>
                <a:ea typeface="Microsoft YaHei"/>
              </a:rPr>
              <a:t>Elle est complétée par les enseignants, </a:t>
            </a:r>
            <a:r>
              <a:rPr lang="fr-FR" sz="3600" spc="-1" dirty="0" smtClean="0">
                <a:solidFill>
                  <a:srgbClr val="000000"/>
                </a:solidFill>
                <a:latin typeface="Calibri"/>
                <a:ea typeface="Microsoft YaHei"/>
              </a:rPr>
              <a:t>l’élève lui même et </a:t>
            </a:r>
            <a:r>
              <a:rPr lang="fr-FR" sz="3600" b="0" strike="noStrike" spc="-1" dirty="0" smtClean="0">
                <a:solidFill>
                  <a:srgbClr val="000000"/>
                </a:solidFill>
                <a:latin typeface="Calibri"/>
                <a:ea typeface="Microsoft YaHei"/>
              </a:rPr>
              <a:t>sera transmise dématérialis</a:t>
            </a:r>
            <a:r>
              <a:rPr lang="fr-FR" sz="3600" spc="-1" dirty="0" smtClean="0">
                <a:solidFill>
                  <a:srgbClr val="000000"/>
                </a:solidFill>
                <a:latin typeface="Calibri"/>
                <a:ea typeface="Microsoft YaHei"/>
              </a:rPr>
              <a:t>ée sur </a:t>
            </a:r>
            <a:r>
              <a:rPr lang="fr-FR" sz="3600" spc="-1" dirty="0" err="1" smtClean="0">
                <a:solidFill>
                  <a:srgbClr val="000000"/>
                </a:solidFill>
                <a:latin typeface="Calibri"/>
                <a:ea typeface="Microsoft YaHei"/>
              </a:rPr>
              <a:t>Parcoursup</a:t>
            </a:r>
            <a:r>
              <a:rPr lang="fr-FR" sz="3600" b="0" strike="noStrike" spc="-1" dirty="0" smtClean="0">
                <a:solidFill>
                  <a:srgbClr val="000000"/>
                </a:solidFill>
                <a:latin typeface="Calibri"/>
                <a:ea typeface="Microsoft YaHei"/>
              </a:rPr>
              <a:t> aux établissements envisagés du supérieur.</a:t>
            </a:r>
          </a:p>
          <a:p>
            <a:pPr>
              <a:lnSpc>
                <a:spcPts val="2789"/>
              </a:lnSpc>
              <a:spcBef>
                <a:spcPts val="1001"/>
              </a:spcBef>
              <a:tabLst>
                <a:tab pos="0" algn="l"/>
              </a:tabLst>
            </a:pPr>
            <a:r>
              <a:rPr lang="fr-FR" sz="3600" spc="-1" dirty="0" smtClean="0">
                <a:solidFill>
                  <a:srgbClr val="000000"/>
                </a:solidFill>
                <a:latin typeface="Calibri"/>
                <a:ea typeface="Microsoft YaHei"/>
              </a:rPr>
              <a:t>S’y trouvent les résultats scolaires, les appréciations, les avis de l’équipe…les courriers de motivations... Chaque vœu génèrera une </a:t>
            </a:r>
            <a:r>
              <a:rPr lang="fr-FR" sz="3600" b="1" spc="-1" dirty="0" smtClean="0">
                <a:solidFill>
                  <a:srgbClr val="000000"/>
                </a:solidFill>
                <a:latin typeface="Calibri"/>
                <a:ea typeface="Microsoft YaHei"/>
              </a:rPr>
              <a:t>fiche Avenir</a:t>
            </a:r>
            <a:r>
              <a:rPr lang="fr-FR" sz="3600" spc="-1" dirty="0" smtClean="0">
                <a:solidFill>
                  <a:srgbClr val="000000"/>
                </a:solidFill>
                <a:latin typeface="Calibri"/>
                <a:ea typeface="Microsoft YaHei"/>
              </a:rPr>
              <a:t>.</a:t>
            </a:r>
            <a:endParaRPr lang="fr-FR" sz="36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913702" y="1458335"/>
            <a:ext cx="10532880" cy="628029"/>
          </a:xfrm>
          <a:prstGeom prst="rect">
            <a:avLst/>
          </a:prstGeom>
          <a:solidFill>
            <a:srgbClr val="002060"/>
          </a:solidFill>
          <a:ln>
            <a:solidFill>
              <a:schemeClr val="tx1">
                <a:lumMod val="8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FR" sz="3200" b="0" strike="noStrike" spc="-1" dirty="0" smtClean="0">
                <a:solidFill>
                  <a:schemeClr val="tx1">
                    <a:lumMod val="85000"/>
                  </a:schemeClr>
                </a:solidFill>
                <a:latin typeface="Calibri"/>
                <a:ea typeface="DejaVu Sans"/>
              </a:rPr>
              <a:t>Les </a:t>
            </a:r>
            <a:r>
              <a:rPr lang="fr-FR" sz="3200" b="0" strike="noStrike" spc="-1" dirty="0">
                <a:solidFill>
                  <a:schemeClr val="tx1">
                    <a:lumMod val="85000"/>
                  </a:schemeClr>
                </a:solidFill>
                <a:latin typeface="Calibri"/>
                <a:ea typeface="DejaVu Sans"/>
              </a:rPr>
              <a:t>attendus </a:t>
            </a:r>
            <a:r>
              <a:rPr lang="fr-FR" sz="3200" b="0" strike="noStrike" spc="-1" dirty="0" smtClean="0">
                <a:solidFill>
                  <a:schemeClr val="tx1">
                    <a:lumMod val="85000"/>
                  </a:schemeClr>
                </a:solidFill>
                <a:latin typeface="Calibri"/>
                <a:ea typeface="DejaVu Sans"/>
              </a:rPr>
              <a:t>nationaux</a:t>
            </a:r>
            <a:r>
              <a:rPr lang="fr-FR" sz="3200" b="0" strike="noStrike" spc="-1" dirty="0" smtClean="0">
                <a:solidFill>
                  <a:srgbClr val="0B5394"/>
                </a:solidFill>
                <a:latin typeface="Calibri"/>
                <a:ea typeface="DejaVu Sans"/>
              </a:rPr>
              <a:t> </a:t>
            </a:r>
            <a:r>
              <a:rPr lang="fr-FR" sz="3200" b="0" strike="noStrike" spc="-1" dirty="0" smtClean="0">
                <a:solidFill>
                  <a:schemeClr val="tx1">
                    <a:lumMod val="85000"/>
                  </a:schemeClr>
                </a:solidFill>
                <a:latin typeface="Calibri"/>
                <a:ea typeface="DejaVu Sans"/>
              </a:rPr>
              <a:t>des licences </a:t>
            </a:r>
            <a:endParaRPr lang="fr-FR" sz="3200" b="0" strike="noStrike" spc="-1" dirty="0">
              <a:solidFill>
                <a:schemeClr val="tx1">
                  <a:lumMod val="85000"/>
                </a:schemeClr>
              </a:solidFill>
              <a:latin typeface="Arial"/>
            </a:endParaRPr>
          </a:p>
        </p:txBody>
      </p:sp>
      <p:sp>
        <p:nvSpPr>
          <p:cNvPr id="138" name="CustomShape 2"/>
          <p:cNvSpPr/>
          <p:nvPr/>
        </p:nvSpPr>
        <p:spPr>
          <a:xfrm>
            <a:off x="867656" y="5387243"/>
            <a:ext cx="10532880" cy="9974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177840" indent="-175680">
              <a:buSzPct val="100016"/>
              <a:buBlip>
                <a:blip r:embed="rId2"/>
              </a:buBlip>
            </a:pPr>
            <a:r>
              <a:rPr lang="fr-FR" sz="2600" spc="-1" dirty="0">
                <a:latin typeface="Arial"/>
                <a:hlinkClick r:id="rId3"/>
              </a:rPr>
              <a:t>https://www.education.gouv.fr/bo/22/Hebdo1/ESRS2133559A.htm</a:t>
            </a:r>
            <a:endParaRPr lang="fr-FR" sz="2600" b="0" strike="noStrike" spc="-1" dirty="0">
              <a:latin typeface="Arial"/>
            </a:endParaRPr>
          </a:p>
        </p:txBody>
      </p:sp>
      <p:sp>
        <p:nvSpPr>
          <p:cNvPr id="139" name="CustomShape 3"/>
          <p:cNvSpPr/>
          <p:nvPr/>
        </p:nvSpPr>
        <p:spPr>
          <a:xfrm>
            <a:off x="818094" y="3371795"/>
            <a:ext cx="10724096" cy="1542149"/>
          </a:xfrm>
          <a:prstGeom prst="rect">
            <a:avLst/>
          </a:prstGeom>
          <a:solidFill>
            <a:srgbClr val="002060"/>
          </a:solidFill>
          <a:ln>
            <a:solidFill>
              <a:schemeClr val="tx1">
                <a:lumMod val="6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3200" b="0" strike="noStrike" spc="-1" dirty="0">
                <a:solidFill>
                  <a:schemeClr val="tx1">
                    <a:lumMod val="85000"/>
                  </a:schemeClr>
                </a:solidFill>
                <a:latin typeface="Calibri"/>
                <a:ea typeface="DejaVu Sans"/>
              </a:rPr>
              <a:t>Quels éléments retenus pour l’accès aux formations sélectives? </a:t>
            </a:r>
            <a:r>
              <a:rPr lang="fr-FR" sz="3200" b="0" strike="noStrike" spc="-1" dirty="0" smtClean="0">
                <a:solidFill>
                  <a:schemeClr val="tx1">
                    <a:lumMod val="85000"/>
                  </a:schemeClr>
                </a:solidFill>
                <a:latin typeface="Calibri"/>
                <a:ea typeface="DejaVu Sans"/>
              </a:rPr>
              <a:t>Les attendus nationaux BUT, BTS, et  licence PASS.</a:t>
            </a:r>
            <a:endParaRPr lang="fr-FR" sz="3200" b="0" strike="noStrike" spc="-1" dirty="0">
              <a:solidFill>
                <a:schemeClr val="tx1">
                  <a:lumMod val="85000"/>
                </a:schemeClr>
              </a:solidFill>
              <a:latin typeface="Arial"/>
            </a:endParaRPr>
          </a:p>
        </p:txBody>
      </p:sp>
      <p:sp>
        <p:nvSpPr>
          <p:cNvPr id="140" name="CustomShape 4"/>
          <p:cNvSpPr/>
          <p:nvPr/>
        </p:nvSpPr>
        <p:spPr>
          <a:xfrm>
            <a:off x="867656" y="0"/>
            <a:ext cx="10532880" cy="144864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177840" indent="-175680">
              <a:buSzPct val="100014"/>
              <a:buBlip>
                <a:blip r:embed="rId2"/>
              </a:buBlip>
            </a:pPr>
            <a:r>
              <a:rPr lang="fr-FR" sz="2800" spc="-1" dirty="0">
                <a:solidFill>
                  <a:srgbClr val="000000"/>
                </a:solidFill>
                <a:latin typeface="Constantia"/>
              </a:rPr>
              <a:t> </a:t>
            </a:r>
            <a:r>
              <a:rPr lang="fr-FR" sz="2600" spc="-1" dirty="0">
                <a:solidFill>
                  <a:srgbClr val="000000"/>
                </a:solidFill>
                <a:latin typeface="Constantia"/>
              </a:rPr>
              <a:t>Pour </a:t>
            </a:r>
            <a:r>
              <a:rPr lang="fr-FR" sz="2600" spc="-1" dirty="0" smtClean="0">
                <a:solidFill>
                  <a:srgbClr val="000000"/>
                </a:solidFill>
                <a:latin typeface="Constantia"/>
              </a:rPr>
              <a:t>Chaque Formation, </a:t>
            </a:r>
            <a:r>
              <a:rPr lang="fr-FR" sz="2600" spc="-1" dirty="0">
                <a:solidFill>
                  <a:srgbClr val="000000"/>
                </a:solidFill>
                <a:latin typeface="Constantia"/>
              </a:rPr>
              <a:t>des attendus ont été fixés par  le ministère et servent d’indicateurs </a:t>
            </a:r>
            <a:r>
              <a:rPr lang="fr-FR" sz="2600" spc="-1" dirty="0" smtClean="0">
                <a:solidFill>
                  <a:srgbClr val="000000"/>
                </a:solidFill>
                <a:latin typeface="Constantia"/>
              </a:rPr>
              <a:t> aux établissements pour </a:t>
            </a:r>
            <a:r>
              <a:rPr lang="fr-FR" sz="2600" spc="-1" dirty="0">
                <a:solidFill>
                  <a:srgbClr val="000000"/>
                </a:solidFill>
                <a:latin typeface="Constantia"/>
              </a:rPr>
              <a:t>le classement des </a:t>
            </a:r>
            <a:r>
              <a:rPr lang="fr-FR" sz="2600" spc="-1" dirty="0" smtClean="0">
                <a:solidFill>
                  <a:srgbClr val="000000"/>
                </a:solidFill>
                <a:latin typeface="Constantia"/>
              </a:rPr>
              <a:t>candidatures. </a:t>
            </a:r>
            <a:endParaRPr lang="fr-FR" sz="2800" spc="-1" dirty="0">
              <a:solidFill>
                <a:srgbClr val="000000"/>
              </a:solidFill>
              <a:latin typeface="Constantia"/>
              <a:ea typeface="DejaVu San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58802" y="2181212"/>
            <a:ext cx="102965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40" indent="-175680">
              <a:buSzPct val="100016"/>
              <a:buBlip>
                <a:blip r:embed="rId2"/>
              </a:buBlip>
            </a:pPr>
            <a:r>
              <a:rPr lang="fr-FR" sz="2800" spc="-1" dirty="0">
                <a:solidFill>
                  <a:srgbClr val="000000"/>
                </a:solidFill>
                <a:latin typeface="Arial" panose="020B0604020202020204" pitchFamily="34" charset="0"/>
                <a:ea typeface="DejaVu Sans"/>
                <a:cs typeface="Arial" panose="020B0604020202020204" pitchFamily="34" charset="0"/>
                <a:hlinkClick r:id="rId4"/>
              </a:rPr>
              <a:t>https://www.enseignementsup-recherche.gouv.fr/fr/les-referentiels-de-competences-des-mentions-de-licence-45888</a:t>
            </a:r>
            <a:endParaRPr lang="fr-FR" sz="2800" spc="-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72219" y="4204617"/>
            <a:ext cx="9285514" cy="830997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177840" indent="-175680">
              <a:lnSpc>
                <a:spcPct val="100000"/>
              </a:lnSpc>
              <a:buSzPct val="100014"/>
              <a:buBlip>
                <a:blip r:embed="rId2"/>
              </a:buBlip>
            </a:pPr>
            <a:r>
              <a:rPr lang="fr-FR" sz="2400" spc="-1" dirty="0">
                <a:solidFill>
                  <a:srgbClr val="000000"/>
                </a:solidFill>
                <a:latin typeface="Constantia"/>
              </a:rPr>
              <a:t>L’adéquation entre le niveau de l’élève, son engagement et les programmes </a:t>
            </a:r>
            <a:r>
              <a:rPr lang="fr-FR" sz="2400" spc="-1" dirty="0" smtClean="0">
                <a:solidFill>
                  <a:srgbClr val="000000"/>
                </a:solidFill>
                <a:latin typeface="Constantia"/>
              </a:rPr>
              <a:t>son des éléments centraux pour </a:t>
            </a:r>
            <a:r>
              <a:rPr lang="fr-FR" sz="2400" spc="-1" dirty="0">
                <a:solidFill>
                  <a:srgbClr val="000000"/>
                </a:solidFill>
                <a:latin typeface="Constantia"/>
              </a:rPr>
              <a:t>l’accès </a:t>
            </a:r>
            <a:r>
              <a:rPr lang="fr-FR" sz="2400" spc="-1" dirty="0" smtClean="0">
                <a:solidFill>
                  <a:srgbClr val="000000"/>
                </a:solidFill>
                <a:latin typeface="Constantia"/>
              </a:rPr>
              <a:t>ces classes</a:t>
            </a:r>
            <a:r>
              <a:rPr lang="fr-FR" spc="-1" dirty="0" smtClean="0">
                <a:solidFill>
                  <a:srgbClr val="000000"/>
                </a:solidFill>
                <a:latin typeface="Constantia"/>
              </a:rPr>
              <a:t>. </a:t>
            </a:r>
            <a:endParaRPr lang="fr-FR" spc="-1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72219" y="2439179"/>
            <a:ext cx="9414781" cy="1283056"/>
          </a:xfrm>
          <a:solidFill>
            <a:schemeClr val="tx1">
              <a:lumMod val="85000"/>
            </a:schemeClr>
          </a:solidFill>
        </p:spPr>
        <p:txBody>
          <a:bodyPr/>
          <a:lstStyle/>
          <a:p>
            <a:r>
              <a:rPr lang="fr-FR" sz="3600" spc="-1" dirty="0">
                <a:solidFill>
                  <a:srgbClr val="0B5394"/>
                </a:solidFill>
                <a:latin typeface="Calibri"/>
              </a:rPr>
              <a:t>Quels éléments retenus pour l’accès aux formations sélectives? </a:t>
            </a:r>
            <a:r>
              <a:rPr lang="fr-FR" sz="3600" spc="-1" dirty="0" smtClean="0">
                <a:solidFill>
                  <a:srgbClr val="0B5394"/>
                </a:solidFill>
                <a:latin typeface="Calibri"/>
              </a:rPr>
              <a:t>CPGE/CUPGE/CPES/CPI</a:t>
            </a:r>
            <a:endParaRPr lang="fr-FR" sz="3600" dirty="0"/>
          </a:p>
        </p:txBody>
      </p:sp>
      <p:sp>
        <p:nvSpPr>
          <p:cNvPr id="5" name="Rectangle 4"/>
          <p:cNvSpPr/>
          <p:nvPr/>
        </p:nvSpPr>
        <p:spPr>
          <a:xfrm>
            <a:off x="872219" y="756468"/>
            <a:ext cx="8588828" cy="1200329"/>
          </a:xfrm>
          <a:prstGeom prst="rect">
            <a:avLst/>
          </a:prstGeom>
          <a:solidFill>
            <a:schemeClr val="tx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177840" indent="-175680">
              <a:lnSpc>
                <a:spcPct val="100000"/>
              </a:lnSpc>
              <a:buSzPct val="100014"/>
              <a:buBlip>
                <a:blip r:embed="rId2"/>
              </a:buBlip>
            </a:pPr>
            <a:r>
              <a:rPr lang="fr-FR" sz="2400" spc="-1" dirty="0">
                <a:solidFill>
                  <a:schemeClr val="bg1"/>
                </a:solidFill>
                <a:latin typeface="Constantia"/>
              </a:rPr>
              <a:t>Pour</a:t>
            </a:r>
            <a:r>
              <a:rPr lang="fr-FR" sz="2400" spc="-1" dirty="0">
                <a:solidFill>
                  <a:srgbClr val="000000"/>
                </a:solidFill>
                <a:latin typeface="Constantia"/>
              </a:rPr>
              <a:t> certains BTS ou BUT des éléments hors scolarité peuvent compléter avantageusement les résultats scolaires(stages, expériences, implication vie associative ou sportive, etc…)</a:t>
            </a:r>
            <a:endParaRPr lang="fr-FR" sz="2400" spc="-1" dirty="0"/>
          </a:p>
        </p:txBody>
      </p:sp>
    </p:spTree>
    <p:extLst>
      <p:ext uri="{BB962C8B-B14F-4D97-AF65-F5344CB8AC3E}">
        <p14:creationId xmlns:p14="http://schemas.microsoft.com/office/powerpoint/2010/main" val="173588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CustomShape 1"/>
          <p:cNvSpPr/>
          <p:nvPr/>
        </p:nvSpPr>
        <p:spPr>
          <a:xfrm>
            <a:off x="9656640" y="6078600"/>
            <a:ext cx="448560" cy="36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r">
              <a:lnSpc>
                <a:spcPct val="100000"/>
              </a:lnSpc>
            </a:pPr>
            <a:fld id="{65652912-F25F-4AAC-A3C1-6E7BAD882547}" type="slidenum">
              <a:rPr lang="fr-FR" sz="1000" b="1" strike="noStrike" spc="-1">
                <a:solidFill>
                  <a:srgbClr val="FFFFFF"/>
                </a:solidFill>
                <a:latin typeface="Calibri"/>
                <a:ea typeface="DejaVu Sans"/>
              </a:rPr>
              <a:t>6</a:t>
            </a:fld>
            <a:endParaRPr lang="fr-FR" sz="1000" b="0" strike="noStrike" spc="-1">
              <a:latin typeface="Arial"/>
            </a:endParaRPr>
          </a:p>
        </p:txBody>
      </p:sp>
      <p:sp>
        <p:nvSpPr>
          <p:cNvPr id="142" name="CustomShape 2"/>
          <p:cNvSpPr/>
          <p:nvPr/>
        </p:nvSpPr>
        <p:spPr>
          <a:xfrm>
            <a:off x="1704960" y="3400695"/>
            <a:ext cx="4268160" cy="31413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000" b="1" strike="noStrike" spc="-1">
                <a:solidFill>
                  <a:srgbClr val="C00000"/>
                </a:solidFill>
                <a:latin typeface="Calibri"/>
                <a:ea typeface="DejaVu Sans"/>
              </a:rPr>
              <a:t>Mobiliser des compétences en matière </a:t>
            </a:r>
            <a:r>
              <a:rPr lang="fr-FR" sz="2000" b="1" u="sng" strike="noStrike" spc="-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d’expression écrite et orale </a:t>
            </a:r>
            <a:r>
              <a:rPr lang="fr-FR" sz="2000" b="1" strike="noStrike" spc="-1">
                <a:solidFill>
                  <a:srgbClr val="C00000"/>
                </a:solidFill>
                <a:latin typeface="Calibri"/>
                <a:ea typeface="DejaVu Sans"/>
              </a:rPr>
              <a:t>afin de pouvoir développer un raisonnement argumenté</a:t>
            </a:r>
            <a:endParaRPr lang="fr-FR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b="0" strike="noStrike" spc="-1">
                <a:solidFill>
                  <a:srgbClr val="26338B"/>
                </a:solidFill>
                <a:latin typeface="Calibri"/>
                <a:ea typeface="DejaVu Sans"/>
              </a:rPr>
              <a:t>Les études en STAPS demandent fréquemment aux étudiants de rédiger des documents de synthèse ou des mémoires, et d’en assurer la présentation orale. </a:t>
            </a:r>
            <a:endParaRPr lang="fr-FR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>
              <a:latin typeface="Arial"/>
            </a:endParaRPr>
          </a:p>
        </p:txBody>
      </p:sp>
      <p:sp>
        <p:nvSpPr>
          <p:cNvPr id="143" name="CustomShape 3"/>
          <p:cNvSpPr/>
          <p:nvPr/>
        </p:nvSpPr>
        <p:spPr>
          <a:xfrm>
            <a:off x="1704960" y="1028294"/>
            <a:ext cx="4235040" cy="22232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000" b="1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Disposer de </a:t>
            </a:r>
            <a:r>
              <a:rPr lang="fr-FR" sz="2000" b="1" u="sng" strike="noStrike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compétences scientifiques </a:t>
            </a: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26338B"/>
                </a:solidFill>
                <a:latin typeface="Calibri"/>
                <a:ea typeface="DejaVu Sans"/>
              </a:rPr>
              <a:t>Les études en STAPS comportent des enseignements scientifiques pluridisciplinaires (sciences de la vie, sciences humaines et sociales). </a:t>
            </a:r>
            <a:endParaRPr lang="fr-FR" sz="2000" b="0" strike="noStrike" spc="-1" dirty="0">
              <a:latin typeface="Arial"/>
            </a:endParaRPr>
          </a:p>
        </p:txBody>
      </p:sp>
      <p:sp>
        <p:nvSpPr>
          <p:cNvPr id="144" name="CustomShape 4"/>
          <p:cNvSpPr/>
          <p:nvPr/>
        </p:nvSpPr>
        <p:spPr>
          <a:xfrm>
            <a:off x="6376320" y="1024920"/>
            <a:ext cx="4272840" cy="2226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000" b="1" strike="noStrike" spc="-1">
                <a:solidFill>
                  <a:srgbClr val="C00000"/>
                </a:solidFill>
                <a:latin typeface="Calibri"/>
                <a:ea typeface="DejaVu Sans"/>
              </a:rPr>
              <a:t>Disposer de </a:t>
            </a:r>
            <a:r>
              <a:rPr lang="fr-FR" sz="2000" b="1" u="sng" strike="noStrike" spc="-1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compétences sportives </a:t>
            </a:r>
            <a:endParaRPr lang="fr-FR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b="0" strike="noStrike" spc="-1">
                <a:solidFill>
                  <a:srgbClr val="55A839"/>
                </a:solidFill>
                <a:latin typeface="Calibri"/>
                <a:ea typeface="DejaVu Sans"/>
              </a:rPr>
              <a:t>Il semble nécessaire au préalable de posséder une expérience régulière et diversifiée dans les activités physiques et sportives, afin de pouvoir être confronté en toute sécurité à cette pratique intense.</a:t>
            </a:r>
            <a:endParaRPr lang="fr-FR" sz="2000" b="0" strike="noStrike" spc="-1">
              <a:latin typeface="Arial"/>
            </a:endParaRPr>
          </a:p>
        </p:txBody>
      </p:sp>
      <p:sp>
        <p:nvSpPr>
          <p:cNvPr id="145" name="CustomShape 5"/>
          <p:cNvSpPr/>
          <p:nvPr/>
        </p:nvSpPr>
        <p:spPr>
          <a:xfrm>
            <a:off x="6431040" y="3400695"/>
            <a:ext cx="4163400" cy="31413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000" b="1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Manifester de </a:t>
            </a:r>
            <a:r>
              <a:rPr lang="fr-FR" sz="2000" b="1" u="sng" strike="noStrike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l’intérêt pour l’exercice de responsabilités collectives, associatives ou citoyennes</a:t>
            </a: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26338B"/>
                </a:solidFill>
                <a:latin typeface="Calibri"/>
                <a:ea typeface="DejaVu Sans"/>
              </a:rPr>
              <a:t>L’intérêt manifesté pour des fonctions d’animation, d’encadrement, de responsabilités collectives, associatives ou citoyennes constitue un atout.</a:t>
            </a:r>
            <a:endParaRPr lang="fr-FR" sz="2000" b="0" strike="noStrike" spc="-1" dirty="0">
              <a:latin typeface="Arial"/>
            </a:endParaRPr>
          </a:p>
        </p:txBody>
      </p:sp>
      <p:sp>
        <p:nvSpPr>
          <p:cNvPr id="146" name="CustomShape 6"/>
          <p:cNvSpPr/>
          <p:nvPr/>
        </p:nvSpPr>
        <p:spPr>
          <a:xfrm>
            <a:off x="1704960" y="260640"/>
            <a:ext cx="8998920" cy="51876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marL="625320" lvl="1" indent="-165960">
              <a:lnSpc>
                <a:spcPct val="100000"/>
              </a:lnSpc>
              <a:buClr>
                <a:srgbClr val="F28E65"/>
              </a:buClr>
              <a:buFont typeface="Arial-ItalicMT"/>
              <a:buChar char="&gt;"/>
            </a:pPr>
            <a:r>
              <a:rPr lang="fr-FR" sz="2800" b="1" strike="noStrike" spc="-1" dirty="0">
                <a:solidFill>
                  <a:srgbClr val="26338B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Exemples d’attendus de réussite pour la filière STAPS </a:t>
            </a:r>
            <a:endParaRPr lang="fr-FR" sz="2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CustomShape 1"/>
          <p:cNvSpPr/>
          <p:nvPr/>
        </p:nvSpPr>
        <p:spPr>
          <a:xfrm>
            <a:off x="9656640" y="6078600"/>
            <a:ext cx="448560" cy="36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r">
              <a:lnSpc>
                <a:spcPct val="100000"/>
              </a:lnSpc>
            </a:pPr>
            <a:fld id="{A8B82022-8C1A-42D3-9685-B277579429EE}" type="slidenum">
              <a:rPr lang="fr-FR" sz="1000" b="1" strike="noStrike" spc="-1">
                <a:solidFill>
                  <a:srgbClr val="FFFFFF"/>
                </a:solidFill>
                <a:latin typeface="Calibri"/>
                <a:ea typeface="DejaVu Sans"/>
              </a:rPr>
              <a:t>7</a:t>
            </a:fld>
            <a:endParaRPr lang="fr-FR" sz="1000" b="0" strike="noStrike" spc="-1">
              <a:latin typeface="Arial"/>
            </a:endParaRPr>
          </a:p>
        </p:txBody>
      </p:sp>
      <p:sp>
        <p:nvSpPr>
          <p:cNvPr id="148" name="CustomShape 2"/>
          <p:cNvSpPr/>
          <p:nvPr/>
        </p:nvSpPr>
        <p:spPr>
          <a:xfrm>
            <a:off x="1815480" y="2871675"/>
            <a:ext cx="4268160" cy="29524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000" b="1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Mobiliser des compétences en matière </a:t>
            </a:r>
            <a:r>
              <a:rPr lang="fr-FR" sz="2000" b="1" u="sng" strike="noStrike" spc="-1" dirty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d’expression écrite et orale </a:t>
            </a:r>
            <a:r>
              <a:rPr lang="fr-FR" sz="2000" b="1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qui témoignent de qualités rédactionnelles et oratoires</a:t>
            </a: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387026"/>
                </a:solidFill>
                <a:latin typeface="Calibri"/>
                <a:ea typeface="DejaVu Sans"/>
              </a:rPr>
              <a:t>La plaidoirie et la rédaction de courriers, d’actes juridiques, etc…</a:t>
            </a:r>
            <a:endParaRPr lang="fr-FR" sz="2000" b="0" strike="noStrike" spc="-1" dirty="0">
              <a:latin typeface="Arial"/>
            </a:endParaRPr>
          </a:p>
        </p:txBody>
      </p:sp>
      <p:sp>
        <p:nvSpPr>
          <p:cNvPr id="149" name="CustomShape 3"/>
          <p:cNvSpPr/>
          <p:nvPr/>
        </p:nvSpPr>
        <p:spPr>
          <a:xfrm>
            <a:off x="1858500" y="714375"/>
            <a:ext cx="4225140" cy="20158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000" b="1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Disposer d’aptitudes à la logique, et au raisonnement conceptuel</a:t>
            </a: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387026"/>
                </a:solidFill>
                <a:latin typeface="Calibri"/>
                <a:ea typeface="DejaVu Sans"/>
              </a:rPr>
              <a:t>Savoir produire une argumentation structurée </a:t>
            </a:r>
            <a:endParaRPr lang="fr-FR" sz="2000" b="0" strike="noStrike" spc="-1" dirty="0">
              <a:latin typeface="Arial"/>
            </a:endParaRPr>
          </a:p>
        </p:txBody>
      </p:sp>
      <p:sp>
        <p:nvSpPr>
          <p:cNvPr id="150" name="CustomShape 4"/>
          <p:cNvSpPr/>
          <p:nvPr/>
        </p:nvSpPr>
        <p:spPr>
          <a:xfrm>
            <a:off x="6271019" y="714375"/>
            <a:ext cx="4586401" cy="25315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000" b="1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Disposer d’aptitudes à la compréhension, à l’analyse et à la synthèse d’un texte</a:t>
            </a: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387026"/>
                </a:solidFill>
                <a:latin typeface="Calibri"/>
                <a:ea typeface="DejaVu Sans"/>
              </a:rPr>
              <a:t>L’analyse combinée de nombreuses sources juridiques (constitutions, lois, règlements, textes internationaux, jurisprudence,…)doivent pouvoir être mises en perspective</a:t>
            </a: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</p:txBody>
      </p:sp>
      <p:sp>
        <p:nvSpPr>
          <p:cNvPr id="151" name="CustomShape 5"/>
          <p:cNvSpPr/>
          <p:nvPr/>
        </p:nvSpPr>
        <p:spPr>
          <a:xfrm>
            <a:off x="6271020" y="3387330"/>
            <a:ext cx="4586400" cy="24367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000" b="1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Etre ouvert au monde et disposer de connaissances linguistiques</a:t>
            </a: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387026"/>
                </a:solidFill>
                <a:latin typeface="Calibri"/>
                <a:ea typeface="DejaVu Sans"/>
              </a:rPr>
              <a:t>Compétences notamment en anglais dans un contexte européen et global qui implique d’étudier d’autres systèmes juridiques.</a:t>
            </a:r>
            <a:endParaRPr lang="fr-FR" sz="2000" b="0" strike="noStrike" spc="-1" dirty="0">
              <a:latin typeface="Arial"/>
            </a:endParaRPr>
          </a:p>
        </p:txBody>
      </p:sp>
      <p:sp>
        <p:nvSpPr>
          <p:cNvPr id="152" name="CustomShape 6"/>
          <p:cNvSpPr/>
          <p:nvPr/>
        </p:nvSpPr>
        <p:spPr>
          <a:xfrm>
            <a:off x="1858500" y="54180"/>
            <a:ext cx="8998920" cy="51876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marL="625320" lvl="1" indent="-165960">
              <a:lnSpc>
                <a:spcPct val="100000"/>
              </a:lnSpc>
              <a:buClr>
                <a:srgbClr val="F28E65"/>
              </a:buClr>
              <a:buFont typeface="Arial-ItalicMT"/>
              <a:buChar char="&gt;"/>
            </a:pPr>
            <a:r>
              <a:rPr lang="fr-FR" sz="2800" b="1" strike="noStrike" spc="-1" dirty="0">
                <a:solidFill>
                  <a:srgbClr val="26338B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Exemples d’attendus de réussite pour DROIT</a:t>
            </a:r>
            <a:endParaRPr lang="fr-FR" sz="2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ustomShape 1"/>
          <p:cNvSpPr/>
          <p:nvPr/>
        </p:nvSpPr>
        <p:spPr>
          <a:xfrm>
            <a:off x="9656640" y="6078600"/>
            <a:ext cx="448560" cy="362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r">
              <a:lnSpc>
                <a:spcPct val="100000"/>
              </a:lnSpc>
            </a:pPr>
            <a:fld id="{4AA4C32F-2C6B-4884-A9EF-1823C210943A}" type="slidenum">
              <a:rPr lang="fr-FR" sz="1000" b="1" strike="noStrike" spc="-1">
                <a:solidFill>
                  <a:srgbClr val="FFFFFF"/>
                </a:solidFill>
                <a:latin typeface="Calibri"/>
                <a:ea typeface="DejaVu Sans"/>
              </a:rPr>
              <a:t>8</a:t>
            </a:fld>
            <a:endParaRPr lang="fr-FR" sz="1000" b="0" strike="noStrike" spc="-1">
              <a:latin typeface="Arial"/>
            </a:endParaRPr>
          </a:p>
        </p:txBody>
      </p:sp>
      <p:sp>
        <p:nvSpPr>
          <p:cNvPr id="154" name="CustomShape 2"/>
          <p:cNvSpPr/>
          <p:nvPr/>
        </p:nvSpPr>
        <p:spPr>
          <a:xfrm>
            <a:off x="1859040" y="3568140"/>
            <a:ext cx="4310640" cy="23869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000" b="1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Mobiliser des compétences en matière de communication</a:t>
            </a: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083763"/>
                </a:solidFill>
                <a:latin typeface="Calibri"/>
                <a:ea typeface="DejaVu Sans"/>
              </a:rPr>
              <a:t>Savoir transmettre, savoir se documenter</a:t>
            </a:r>
            <a:r>
              <a:rPr lang="fr-FR" sz="2000" b="1" strike="noStrike" spc="-1" dirty="0">
                <a:solidFill>
                  <a:srgbClr val="083763"/>
                </a:solidFill>
                <a:latin typeface="Calibri"/>
                <a:ea typeface="DejaVu Sans"/>
              </a:rPr>
              <a:t> </a:t>
            </a:r>
            <a:r>
              <a:rPr lang="fr-FR" sz="2000" b="0" strike="noStrike" spc="-1" dirty="0">
                <a:solidFill>
                  <a:srgbClr val="083763"/>
                </a:solidFill>
                <a:latin typeface="Calibri"/>
                <a:ea typeface="DejaVu Sans"/>
              </a:rPr>
              <a:t>et compétences en anglais.</a:t>
            </a: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</p:txBody>
      </p:sp>
      <p:sp>
        <p:nvSpPr>
          <p:cNvPr id="155" name="CustomShape 3"/>
          <p:cNvSpPr/>
          <p:nvPr/>
        </p:nvSpPr>
        <p:spPr>
          <a:xfrm>
            <a:off x="1859040" y="1257300"/>
            <a:ext cx="4310640" cy="211194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000" b="1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Disposer de compétences scientifiques</a:t>
            </a: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387026"/>
                </a:solidFill>
                <a:latin typeface="Calibri"/>
                <a:ea typeface="DejaVu Sans"/>
              </a:rPr>
              <a:t>Savoir poser une problématique et mener un raisonnement, logique, modélisation…</a:t>
            </a:r>
            <a:endParaRPr lang="fr-FR" sz="2000" b="0" strike="noStrike" spc="-1" dirty="0">
              <a:latin typeface="Arial"/>
            </a:endParaRPr>
          </a:p>
        </p:txBody>
      </p:sp>
      <p:sp>
        <p:nvSpPr>
          <p:cNvPr id="156" name="CustomShape 4"/>
          <p:cNvSpPr/>
          <p:nvPr/>
        </p:nvSpPr>
        <p:spPr>
          <a:xfrm>
            <a:off x="6358500" y="1307137"/>
            <a:ext cx="4586400" cy="21119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000" b="1" strike="noStrike" spc="-1">
                <a:solidFill>
                  <a:srgbClr val="C00000"/>
                </a:solidFill>
                <a:latin typeface="Calibri"/>
                <a:ea typeface="DejaVu Sans"/>
              </a:rPr>
              <a:t>Disposer de compétences méthodologiques et comportementales</a:t>
            </a:r>
            <a:endParaRPr lang="fr-FR" sz="20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b="0" strike="noStrike" spc="-1">
                <a:solidFill>
                  <a:srgbClr val="083763"/>
                </a:solidFill>
                <a:latin typeface="Calibri"/>
                <a:ea typeface="DejaVu Sans"/>
              </a:rPr>
              <a:t>Curiosité intellectuelle, capacité à s’organiser, à programmer son travail personnel.</a:t>
            </a:r>
            <a:endParaRPr lang="fr-FR" sz="2000" b="0" strike="noStrike" spc="-1">
              <a:latin typeface="Arial"/>
            </a:endParaRPr>
          </a:p>
        </p:txBody>
      </p:sp>
      <p:sp>
        <p:nvSpPr>
          <p:cNvPr id="157" name="CustomShape 5"/>
          <p:cNvSpPr/>
          <p:nvPr/>
        </p:nvSpPr>
        <p:spPr>
          <a:xfrm>
            <a:off x="6358500" y="3667814"/>
            <a:ext cx="4586400" cy="228730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>
              <a:lnSpc>
                <a:spcPct val="100000"/>
              </a:lnSpc>
            </a:pPr>
            <a:r>
              <a:rPr lang="fr-FR" sz="2000" b="1" strike="noStrike" spc="-1" dirty="0">
                <a:solidFill>
                  <a:srgbClr val="C00000"/>
                </a:solidFill>
                <a:latin typeface="Calibri"/>
                <a:ea typeface="DejaVu Sans"/>
              </a:rPr>
              <a:t>Bonne maîtrise des compétences attendues en Mathématiques et dans une autre discipline scientifique ou non</a:t>
            </a:r>
            <a:endParaRPr lang="fr-FR" sz="2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083763"/>
                </a:solidFill>
                <a:latin typeface="Calibri"/>
                <a:ea typeface="DejaVu Sans"/>
              </a:rPr>
              <a:t>Notamment à la fin de la classe de terminale.</a:t>
            </a:r>
            <a:endParaRPr lang="fr-FR" sz="2000" b="0" strike="noStrike" spc="-1" dirty="0">
              <a:latin typeface="Arial"/>
            </a:endParaRPr>
          </a:p>
        </p:txBody>
      </p:sp>
      <p:sp>
        <p:nvSpPr>
          <p:cNvPr id="158" name="CustomShape 6"/>
          <p:cNvSpPr/>
          <p:nvPr/>
        </p:nvSpPr>
        <p:spPr>
          <a:xfrm>
            <a:off x="1859040" y="113040"/>
            <a:ext cx="8998920" cy="945360"/>
          </a:xfrm>
          <a:prstGeom prst="rect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noAutofit/>
          </a:bodyPr>
          <a:lstStyle/>
          <a:p>
            <a:pPr marL="625320" lvl="1" indent="-165960">
              <a:lnSpc>
                <a:spcPct val="100000"/>
              </a:lnSpc>
              <a:buClr>
                <a:srgbClr val="F28E65"/>
              </a:buClr>
              <a:buFont typeface="Arial-ItalicMT"/>
              <a:buChar char="&gt;"/>
            </a:pPr>
            <a:r>
              <a:rPr lang="fr-FR" sz="2800" b="1" strike="noStrike" spc="-1" dirty="0">
                <a:solidFill>
                  <a:srgbClr val="26338B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Exemples d’attendus de réussite pour la mention INFORMATIQUE</a:t>
            </a:r>
            <a:endParaRPr lang="fr-FR" sz="2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9" name="Table 1"/>
          <p:cNvGraphicFramePr/>
          <p:nvPr>
            <p:extLst>
              <p:ext uri="{D42A27DB-BD31-4B8C-83A1-F6EECF244321}">
                <p14:modId xmlns:p14="http://schemas.microsoft.com/office/powerpoint/2010/main" val="1204995558"/>
              </p:ext>
            </p:extLst>
          </p:nvPr>
        </p:nvGraphicFramePr>
        <p:xfrm>
          <a:off x="0" y="1"/>
          <a:ext cx="12192000" cy="7044433"/>
        </p:xfrm>
        <a:graphic>
          <a:graphicData uri="http://schemas.openxmlformats.org/drawingml/2006/table">
            <a:tbl>
              <a:tblPr/>
              <a:tblGrid>
                <a:gridCol w="21096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69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511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642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88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Formations envisagées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les 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Arial"/>
                          <a:ea typeface="DejaVu Sans"/>
                        </a:rPr>
                        <a:t> 3 </a:t>
                      </a: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Arial"/>
                          <a:ea typeface="DejaVu Sans"/>
                        </a:rPr>
                        <a:t> Enseignements de  </a:t>
                      </a: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Spécialités 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de 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Arial"/>
                          <a:ea typeface="DejaVu Sans"/>
                        </a:rPr>
                        <a:t>1</a:t>
                      </a:r>
                      <a:r>
                        <a:rPr lang="fr-FR" sz="1800" b="1" strike="noStrike" spc="-1" baseline="30000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ère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 </a:t>
                      </a:r>
                      <a:r>
                        <a:rPr lang="fr-FR" sz="1800" b="1" strike="noStrike" spc="-1" dirty="0" smtClean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conseillés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Exemples pour les 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Arial"/>
                          <a:ea typeface="DejaVu Sans"/>
                        </a:rPr>
                        <a:t>2</a:t>
                      </a: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 spécialités de Terminale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</a:rPr>
                        <a:t>Enseignements Optionnels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22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 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 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Licence STAPS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 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SVT - SES  puis au choix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strike="noStrike" spc="-1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Phys</a:t>
                      </a: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-Chimie/Maths</a:t>
                      </a:r>
                      <a:endParaRPr lang="fr-FR" sz="1800" b="0" strike="noStrike" spc="-1" dirty="0" smtClean="0">
                        <a:latin typeface="+mn-lt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HLP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HGGSP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LLCE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le choix se fera en fonction de ses points forts.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Droit et 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Grands enjeux  du monde contemporain</a:t>
                      </a:r>
                      <a:endParaRPr lang="fr-FR" sz="1800" b="0" strike="noStrike" spc="-1" dirty="0" smtClean="0">
                        <a:latin typeface="+mn-lt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FF0000"/>
                          </a:solidFill>
                          <a:latin typeface="Constantia"/>
                          <a:ea typeface="DejaVu Sans"/>
                        </a:rPr>
                        <a:t>Mathématiques </a:t>
                      </a:r>
                      <a:r>
                        <a:rPr lang="fr-FR" sz="1800" b="0" strike="noStrike" spc="-1" dirty="0">
                          <a:solidFill>
                            <a:srgbClr val="FF0000"/>
                          </a:solidFill>
                          <a:latin typeface="Constantia"/>
                          <a:ea typeface="DejaVu Sans"/>
                        </a:rPr>
                        <a:t>Complémentaires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24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Licence Biologie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profil scientifique homogène.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SVT 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err="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Phys</a:t>
                      </a: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 –Chimie </a:t>
                      </a: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–Maths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NSI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SVT et Phys-Chimie 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FF0000"/>
                          </a:solidFill>
                          <a:latin typeface="Constantia"/>
                          <a:ea typeface="DejaVu Sans"/>
                        </a:rPr>
                        <a:t>Math Complémentaires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 ou Expertes 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Droit Grands enjeux  du monde contemporain</a:t>
                      </a:r>
                      <a:endParaRPr lang="fr-FR" sz="1800" b="0" strike="noStrike" spc="-1" dirty="0">
                        <a:latin typeface="+mn-lt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427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Licence PASS/LAS (accès études santé)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(PASS) SVT   et autres spécialités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Sciences  SVT-</a:t>
                      </a:r>
                      <a:r>
                        <a:rPr lang="fr-FR" sz="1800" b="0" strike="noStrike" spc="-1" dirty="0" err="1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Phys</a:t>
                      </a: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-Chimie- Maths.</a:t>
                      </a:r>
                      <a:endParaRPr lang="fr-FR" sz="1800" b="0" strike="noStrike" spc="-1" dirty="0" smtClean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(LAS)  SVT et Toutes les spécialités au choix 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Phys-Chimie 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SVT (PASS)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Selon ses points forts(LAS)</a:t>
                      </a:r>
                      <a:endParaRPr lang="fr-FR" sz="1800" b="0" strike="noStrike" spc="-1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>
                          <a:solidFill>
                            <a:srgbClr val="000000"/>
                          </a:solidFill>
                          <a:latin typeface="Calibri"/>
                          <a:ea typeface="Calibri"/>
                        </a:rPr>
                        <a:t> </a:t>
                      </a:r>
                      <a:endParaRPr lang="fr-FR" sz="1800" b="0" strike="noStrike" spc="-1">
                        <a:latin typeface="Arial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FF0000"/>
                          </a:solidFill>
                          <a:latin typeface="Constantia"/>
                          <a:ea typeface="DejaVu Sans"/>
                        </a:rPr>
                        <a:t>Mathématiques  </a:t>
                      </a:r>
                      <a:r>
                        <a:rPr lang="fr-FR" sz="1800" b="0" strike="noStrike" spc="-1" dirty="0" smtClean="0">
                          <a:solidFill>
                            <a:srgbClr val="FF0000"/>
                          </a:solidFill>
                          <a:latin typeface="Constantia"/>
                          <a:ea typeface="DejaVu Sans"/>
                        </a:rPr>
                        <a:t>Complémentaires/</a:t>
                      </a: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Droit et 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 smtClean="0">
                          <a:solidFill>
                            <a:srgbClr val="000000"/>
                          </a:solidFill>
                          <a:latin typeface="Constantia"/>
                          <a:ea typeface="+mn-ea"/>
                        </a:rPr>
                        <a:t>Grands enjeux  du monde contemporain</a:t>
                      </a:r>
                      <a:endParaRPr lang="fr-FR" sz="1800" b="0" strike="noStrike" spc="-1" dirty="0">
                        <a:latin typeface="+mn-lt"/>
                      </a:endParaRPr>
                    </a:p>
                  </a:txBody>
                  <a:tcPr marL="65160" marR="6516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CD4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316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1" strike="noStrike" spc="-1" dirty="0">
                          <a:solidFill>
                            <a:schemeClr val="tx1"/>
                          </a:solidFill>
                          <a:latin typeface="Constantia"/>
                          <a:ea typeface="DejaVu Sans"/>
                        </a:rPr>
                        <a:t>Licences Math/ Informatique</a:t>
                      </a:r>
                      <a:endParaRPr lang="fr-FR" sz="1800" b="0" strike="noStrike" spc="-1" dirty="0">
                        <a:solidFill>
                          <a:schemeClr val="tx1"/>
                        </a:solidFill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profil scientifique.  Maths /</a:t>
                      </a:r>
                      <a:r>
                        <a:rPr lang="fr-FR" sz="1800" b="0" strike="noStrike" spc="-1" dirty="0" err="1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phys</a:t>
                      </a: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-chimie/ NSI 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Maths, Physique-chimie</a:t>
                      </a:r>
                      <a:endParaRPr lang="fr-FR" sz="1800" b="0" strike="noStrike" spc="-1" dirty="0"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000000"/>
                          </a:solidFill>
                          <a:latin typeface="Constantia"/>
                          <a:ea typeface="DejaVu Sans"/>
                        </a:rPr>
                        <a:t> Maths, NSI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fr-FR" sz="1800" b="0" strike="noStrike" spc="-1" dirty="0">
                          <a:solidFill>
                            <a:srgbClr val="FF0000"/>
                          </a:solidFill>
                          <a:latin typeface="Constantia"/>
                          <a:ea typeface="DejaVu Sans"/>
                        </a:rPr>
                        <a:t>Mathématiques  </a:t>
                      </a:r>
                      <a:r>
                        <a:rPr lang="fr-FR" sz="1800" b="0" strike="noStrike" spc="-1" dirty="0" smtClean="0">
                          <a:solidFill>
                            <a:srgbClr val="FF0000"/>
                          </a:solidFill>
                          <a:latin typeface="Constantia"/>
                          <a:ea typeface="DejaVu Sans"/>
                        </a:rPr>
                        <a:t>Expertes vivement recommandées</a:t>
                      </a:r>
                      <a:endParaRPr lang="fr-FR" sz="1800" b="0" strike="noStrike" spc="-1" dirty="0">
                        <a:latin typeface="Arial"/>
                      </a:endParaRPr>
                    </a:p>
                  </a:txBody>
                  <a:tcPr marL="56520" marR="5652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7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cteur">
  <a:themeElements>
    <a:clrScheme name="Secteu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ecteu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1212</TotalTime>
  <Words>1456</Words>
  <Application>Microsoft Office PowerPoint</Application>
  <PresentationFormat>Grand écran</PresentationFormat>
  <Paragraphs>301</Paragraphs>
  <Slides>14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6" baseType="lpstr">
      <vt:lpstr>Microsoft YaHei</vt:lpstr>
      <vt:lpstr>Arial</vt:lpstr>
      <vt:lpstr>Arial (En-têtes)</vt:lpstr>
      <vt:lpstr>Arial Black</vt:lpstr>
      <vt:lpstr>Arial-ItalicMT</vt:lpstr>
      <vt:lpstr>Calibri</vt:lpstr>
      <vt:lpstr>Constantia</vt:lpstr>
      <vt:lpstr>DejaVu Sans</vt:lpstr>
      <vt:lpstr>Lucida Sans Unicode</vt:lpstr>
      <vt:lpstr>Times New Roman</vt:lpstr>
      <vt:lpstr>Wingdings 3</vt:lpstr>
      <vt:lpstr>Secteur</vt:lpstr>
      <vt:lpstr>Présentation PowerPoint</vt:lpstr>
      <vt:lpstr>Présentation PowerPoint</vt:lpstr>
      <vt:lpstr>Présentation PowerPoint</vt:lpstr>
      <vt:lpstr>Présentation PowerPoint</vt:lpstr>
      <vt:lpstr>Quels éléments retenus pour l’accès aux formations sélectives? CPGE/CUPGE/CPES/CPI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L’orientation dans le supérieur VS choix des spécialités</dc:title>
  <dc:creator>Utilisateur Windows</dc:creator>
  <cp:lastModifiedBy>SOMBRET CHRISTOPHE</cp:lastModifiedBy>
  <cp:revision>133</cp:revision>
  <dcterms:created xsi:type="dcterms:W3CDTF">2019-01-04T08:00:26Z</dcterms:created>
  <dcterms:modified xsi:type="dcterms:W3CDTF">2025-01-23T14:33:31Z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10</vt:i4>
  </property>
  <property fmtid="{D5CDD505-2E9C-101B-9397-08002B2CF9AE}" pid="8" name="PresentationFormat">
    <vt:lpwstr>Personnalisé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20</vt:i4>
  </property>
</Properties>
</file>