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embeddedFontLst>
    <p:embeddedFont>
      <p:font typeface="Roboto"/>
      <p:regular r:id="rId18"/>
      <p:bold r:id="rId19"/>
      <p:italic r:id="rId20"/>
      <p:boldItalic r:id="rId21"/>
    </p:embeddedFont>
    <p:embeddedFont>
      <p:font typeface="Open Sans"/>
      <p:regular r:id="rId22"/>
      <p:bold r:id="rId23"/>
      <p:italic r:id="rId24"/>
      <p:boldItalic r:id="rId25"/>
    </p:embeddedFont>
    <p:embeddedFont>
      <p:font typeface="Spectral ExtraBold"/>
      <p:bold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italic.fntdata"/><Relationship Id="rId22" Type="http://schemas.openxmlformats.org/officeDocument/2006/relationships/font" Target="fonts/OpenSans-regular.fntdata"/><Relationship Id="rId21" Type="http://schemas.openxmlformats.org/officeDocument/2006/relationships/font" Target="fonts/Roboto-boldItalic.fntdata"/><Relationship Id="rId24" Type="http://schemas.openxmlformats.org/officeDocument/2006/relationships/font" Target="fonts/OpenSans-italic.fntdata"/><Relationship Id="rId23" Type="http://schemas.openxmlformats.org/officeDocument/2006/relationships/font" Target="fonts/Open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SpectralExtraBold-bold.fntdata"/><Relationship Id="rId25" Type="http://schemas.openxmlformats.org/officeDocument/2006/relationships/font" Target="fonts/OpenSans-boldItalic.fntdata"/><Relationship Id="rId27" Type="http://schemas.openxmlformats.org/officeDocument/2006/relationships/font" Target="fonts/SpectralExtraBold-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font" Target="fonts/Roboto-bold.fntdata"/><Relationship Id="rId18" Type="http://schemas.openxmlformats.org/officeDocument/2006/relationships/font" Target="fonts/Robot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f3b919dfba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f3b919dfba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2f3b919dfba_0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2f3b919dfba_0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2f3b919dfba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2f3b919dfba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2f3b919dfba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2f3b919dfba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2f3b919dfba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2f3b919dfba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f3b919dfba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f3b919dfba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2f3b919dfba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2f3b919dfba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2f3b919dfba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2f3b919dfba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2f3b919dfba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2f3b919dfba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2f3b919dfba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2f3b919dfba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f3b919dfba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2f3b919dfba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hyperlink" Target="https://erasmus-plus.ec.europa.eu/fr/programme-guide/part-b/key-action-1/erasmus-accreditation-vet-school-adult#:~:text=La%20qualit%C3%A9%20des%20demandes%20sera,70%20points%20sur%20100%3B%20et"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56625" y="1807525"/>
            <a:ext cx="8520600" cy="1026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fr"/>
              <a:t>ERASMUS +</a:t>
            </a:r>
            <a:endParaRPr/>
          </a:p>
        </p:txBody>
      </p:sp>
      <p:sp>
        <p:nvSpPr>
          <p:cNvPr id="55" name="Google Shape;55;p13"/>
          <p:cNvSpPr txBox="1"/>
          <p:nvPr>
            <p:ph idx="1" type="subTitle"/>
          </p:nvPr>
        </p:nvSpPr>
        <p:spPr>
          <a:xfrm>
            <a:off x="311700" y="3143200"/>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fr" sz="1450">
                <a:solidFill>
                  <a:srgbClr val="163C68"/>
                </a:solidFill>
                <a:highlight>
                  <a:srgbClr val="FFFFFF"/>
                </a:highlight>
              </a:rPr>
              <a:t>Convention jusqu’au 31 décembre 2027</a:t>
            </a:r>
            <a:endParaRPr sz="3200"/>
          </a:p>
        </p:txBody>
      </p:sp>
      <p:pic>
        <p:nvPicPr>
          <p:cNvPr id="56" name="Google Shape;56;p13"/>
          <p:cNvPicPr preferRelativeResize="0"/>
          <p:nvPr/>
        </p:nvPicPr>
        <p:blipFill>
          <a:blip r:embed="rId3">
            <a:alphaModFix/>
          </a:blip>
          <a:stretch>
            <a:fillRect/>
          </a:stretch>
        </p:blipFill>
        <p:spPr>
          <a:xfrm>
            <a:off x="311700" y="118025"/>
            <a:ext cx="3664110" cy="1211975"/>
          </a:xfrm>
          <a:prstGeom prst="rect">
            <a:avLst/>
          </a:prstGeom>
          <a:noFill/>
          <a:ln>
            <a:noFill/>
          </a:ln>
        </p:spPr>
      </p:pic>
      <p:pic>
        <p:nvPicPr>
          <p:cNvPr id="57" name="Google Shape;57;p13"/>
          <p:cNvPicPr preferRelativeResize="0"/>
          <p:nvPr/>
        </p:nvPicPr>
        <p:blipFill>
          <a:blip r:embed="rId4">
            <a:alphaModFix/>
          </a:blip>
          <a:stretch>
            <a:fillRect/>
          </a:stretch>
        </p:blipFill>
        <p:spPr>
          <a:xfrm>
            <a:off x="5270400" y="286475"/>
            <a:ext cx="3561911" cy="12119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2"/>
          <p:cNvSpPr txBox="1"/>
          <p:nvPr>
            <p:ph type="ctrTitle"/>
          </p:nvPr>
        </p:nvSpPr>
        <p:spPr>
          <a:xfrm>
            <a:off x="311700" y="265775"/>
            <a:ext cx="8520600" cy="4694400"/>
          </a:xfrm>
          <a:prstGeom prst="rect">
            <a:avLst/>
          </a:prstGeom>
          <a:solidFill>
            <a:schemeClr val="lt1"/>
          </a:solidFill>
        </p:spPr>
        <p:txBody>
          <a:bodyPr anchorCtr="0" anchor="t" bIns="91425" lIns="91425" spcFirstLastPara="1" rIns="91425" wrap="square" tIns="91425">
            <a:normAutofit fontScale="90000"/>
          </a:bodyPr>
          <a:lstStyle/>
          <a:p>
            <a:pPr indent="-308610" lvl="0" marL="457200" rtl="0" algn="ctr">
              <a:spcBef>
                <a:spcPts val="0"/>
              </a:spcBef>
              <a:spcAft>
                <a:spcPts val="0"/>
              </a:spcAft>
              <a:buSzPct val="100000"/>
              <a:buAutoNum type="arabicPeriod"/>
            </a:pPr>
            <a:r>
              <a:rPr b="1" lang="fr" sz="1400"/>
              <a:t>La mobilité internationale pour les élèves</a:t>
            </a:r>
            <a:endParaRPr b="1" sz="1400"/>
          </a:p>
          <a:p>
            <a:pPr indent="0" lvl="0" marL="457200" rtl="0" algn="l">
              <a:spcBef>
                <a:spcPts val="0"/>
              </a:spcBef>
              <a:spcAft>
                <a:spcPts val="0"/>
              </a:spcAft>
              <a:buNone/>
            </a:pPr>
            <a:r>
              <a:t/>
            </a:r>
            <a:endParaRPr sz="1400"/>
          </a:p>
          <a:p>
            <a:pPr indent="0" lvl="0" marL="457200" rtl="0" algn="l">
              <a:spcBef>
                <a:spcPts val="0"/>
              </a:spcBef>
              <a:spcAft>
                <a:spcPts val="0"/>
              </a:spcAft>
              <a:buNone/>
            </a:pPr>
            <a:r>
              <a:rPr lang="fr" sz="1400" u="sng"/>
              <a:t>Ce que nous faisons déjà : </a:t>
            </a:r>
            <a:endParaRPr sz="1400" u="sng"/>
          </a:p>
          <a:p>
            <a:pPr indent="0" lvl="0" marL="457200" rtl="0" algn="l">
              <a:spcBef>
                <a:spcPts val="0"/>
              </a:spcBef>
              <a:spcAft>
                <a:spcPts val="0"/>
              </a:spcAft>
              <a:buNone/>
            </a:pPr>
            <a:r>
              <a:t/>
            </a:r>
            <a:endParaRPr sz="1400"/>
          </a:p>
          <a:p>
            <a:pPr indent="-308610" lvl="0" marL="457200" rtl="0" algn="l">
              <a:spcBef>
                <a:spcPts val="0"/>
              </a:spcBef>
              <a:spcAft>
                <a:spcPts val="0"/>
              </a:spcAft>
              <a:buSzPct val="100000"/>
              <a:buChar char="●"/>
            </a:pPr>
            <a:r>
              <a:rPr lang="fr" sz="1400"/>
              <a:t>Cruzando Fronteras / Au-delà de la frontière pour les élèves de Bachibac de seconde et de première</a:t>
            </a:r>
            <a:endParaRPr sz="1400"/>
          </a:p>
          <a:p>
            <a:pPr indent="-308610" lvl="0" marL="457200" rtl="0" algn="l">
              <a:spcBef>
                <a:spcPts val="0"/>
              </a:spcBef>
              <a:spcAft>
                <a:spcPts val="0"/>
              </a:spcAft>
              <a:buSzPct val="100000"/>
              <a:buChar char="●"/>
            </a:pPr>
            <a:r>
              <a:rPr lang="fr" sz="1400"/>
              <a:t>Brigitte Sauzay en seconde et première</a:t>
            </a:r>
            <a:endParaRPr sz="1400"/>
          </a:p>
          <a:p>
            <a:pPr indent="-308610" lvl="0" marL="457200" rtl="0" algn="l">
              <a:spcBef>
                <a:spcPts val="0"/>
              </a:spcBef>
              <a:spcAft>
                <a:spcPts val="0"/>
              </a:spcAft>
              <a:buSzPct val="100000"/>
              <a:buChar char="●"/>
            </a:pPr>
            <a:r>
              <a:rPr lang="fr" sz="1400"/>
              <a:t>Voyages scolaires pour les première et terminale Bachibac</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fr" sz="1400"/>
              <a:t> </a:t>
            </a:r>
            <a:r>
              <a:rPr lang="fr" sz="1400" u="sng"/>
              <a:t>	Ce que nous pourrions faire grâce à Erasmus+</a:t>
            </a:r>
            <a:endParaRPr sz="1400" u="sng"/>
          </a:p>
          <a:p>
            <a:pPr indent="0" lvl="0" marL="0" rtl="0" algn="l">
              <a:spcBef>
                <a:spcPts val="0"/>
              </a:spcBef>
              <a:spcAft>
                <a:spcPts val="0"/>
              </a:spcAft>
              <a:buNone/>
            </a:pPr>
            <a:r>
              <a:t/>
            </a:r>
            <a:endParaRPr sz="1400"/>
          </a:p>
          <a:p>
            <a:pPr indent="-308610" lvl="0" marL="457200" rtl="0" algn="l">
              <a:spcBef>
                <a:spcPts val="0"/>
              </a:spcBef>
              <a:spcAft>
                <a:spcPts val="0"/>
              </a:spcAft>
              <a:buSzPct val="100000"/>
              <a:buChar char="●"/>
            </a:pPr>
            <a:r>
              <a:rPr lang="fr" sz="1400"/>
              <a:t>La mobilité individuelle </a:t>
            </a:r>
            <a:endParaRPr sz="1400"/>
          </a:p>
          <a:p>
            <a:pPr indent="0" lvl="0" marL="0" rtl="0" algn="l">
              <a:spcBef>
                <a:spcPts val="0"/>
              </a:spcBef>
              <a:spcAft>
                <a:spcPts val="0"/>
              </a:spcAft>
              <a:buNone/>
            </a:pPr>
            <a:r>
              <a:rPr lang="fr" sz="1400"/>
              <a:t>=&gt; Mobilité de courte durée à des fins d’apprentissage pour les élèves (10 à 29 jours)</a:t>
            </a:r>
            <a:endParaRPr sz="1400"/>
          </a:p>
          <a:p>
            <a:pPr indent="0" lvl="0" marL="0" rtl="0" algn="l">
              <a:spcBef>
                <a:spcPts val="0"/>
              </a:spcBef>
              <a:spcAft>
                <a:spcPts val="0"/>
              </a:spcAft>
              <a:buNone/>
            </a:pPr>
            <a:r>
              <a:rPr lang="fr" sz="1400"/>
              <a:t>=&gt; Mobilité de longue durée à des fins d’apprentissage pour les élèves (30 à 365 jours)</a:t>
            </a:r>
            <a:endParaRPr sz="1400"/>
          </a:p>
          <a:p>
            <a:pPr indent="-308610" lvl="1" marL="914400" rtl="0" algn="l">
              <a:spcBef>
                <a:spcPts val="0"/>
              </a:spcBef>
              <a:spcAft>
                <a:spcPts val="0"/>
              </a:spcAft>
              <a:buSzPct val="100000"/>
              <a:buChar char="○"/>
            </a:pPr>
            <a:r>
              <a:rPr lang="fr" sz="1400"/>
              <a:t>établissement de l’UE partenaire. </a:t>
            </a:r>
            <a:endParaRPr sz="1400"/>
          </a:p>
          <a:p>
            <a:pPr indent="-308610" lvl="1" marL="914400" rtl="0" algn="l">
              <a:spcBef>
                <a:spcPts val="0"/>
              </a:spcBef>
              <a:spcAft>
                <a:spcPts val="0"/>
              </a:spcAft>
              <a:buSzPct val="100000"/>
              <a:buChar char="○"/>
            </a:pPr>
            <a:r>
              <a:rPr lang="fr" sz="1400"/>
              <a:t>Demande de la bourse de mobilité en février N-1</a:t>
            </a:r>
            <a:endParaRPr sz="1400"/>
          </a:p>
          <a:p>
            <a:pPr indent="-308610" lvl="1" marL="914400" rtl="0" algn="l">
              <a:spcBef>
                <a:spcPts val="0"/>
              </a:spcBef>
              <a:spcAft>
                <a:spcPts val="0"/>
              </a:spcAft>
              <a:buSzPct val="100000"/>
              <a:buChar char="○"/>
            </a:pPr>
            <a:r>
              <a:rPr lang="fr" sz="1400"/>
              <a:t>Partenariat avec des familles d’accueil</a:t>
            </a:r>
            <a:endParaRPr sz="1400"/>
          </a:p>
          <a:p>
            <a:pPr indent="0" lvl="0" marL="0" rtl="0" algn="l">
              <a:spcBef>
                <a:spcPts val="0"/>
              </a:spcBef>
              <a:spcAft>
                <a:spcPts val="0"/>
              </a:spcAft>
              <a:buNone/>
            </a:pPr>
            <a:r>
              <a:t/>
            </a:r>
            <a:endParaRPr sz="1400"/>
          </a:p>
          <a:p>
            <a:pPr indent="-308610" lvl="0" marL="457200" rtl="0" algn="l">
              <a:spcBef>
                <a:spcPts val="0"/>
              </a:spcBef>
              <a:spcAft>
                <a:spcPts val="0"/>
              </a:spcAft>
              <a:buSzPct val="100000"/>
              <a:buChar char="●"/>
            </a:pPr>
            <a:r>
              <a:rPr lang="fr" sz="1400"/>
              <a:t>La mobilité de groupe</a:t>
            </a:r>
            <a:endParaRPr sz="1400"/>
          </a:p>
          <a:p>
            <a:pPr indent="-308610" lvl="1" marL="914400" rtl="0" algn="l">
              <a:spcBef>
                <a:spcPts val="0"/>
              </a:spcBef>
              <a:spcAft>
                <a:spcPts val="0"/>
              </a:spcAft>
              <a:buSzPct val="100000"/>
              <a:buChar char="○"/>
            </a:pPr>
            <a:r>
              <a:rPr lang="fr" sz="1400"/>
              <a:t>Mobilité de groupe pour les élèves de l’enseignement scolaire (2 à 30 jours, au moins</a:t>
            </a:r>
            <a:endParaRPr sz="1400"/>
          </a:p>
          <a:p>
            <a:pPr indent="-308610" lvl="1" marL="914400" rtl="0" algn="l">
              <a:spcBef>
                <a:spcPts val="0"/>
              </a:spcBef>
              <a:spcAft>
                <a:spcPts val="0"/>
              </a:spcAft>
              <a:buSzPct val="100000"/>
              <a:buChar char="○"/>
            </a:pPr>
            <a:r>
              <a:rPr lang="fr" sz="1400"/>
              <a:t>deux élèves par groupe)</a:t>
            </a:r>
            <a:endParaRPr sz="1400"/>
          </a:p>
          <a:p>
            <a:pPr indent="-308610" lvl="1" marL="914400" rtl="0" algn="l">
              <a:spcBef>
                <a:spcPts val="0"/>
              </a:spcBef>
              <a:spcAft>
                <a:spcPts val="0"/>
              </a:spcAft>
              <a:buSzPct val="100000"/>
              <a:buChar char="○"/>
            </a:pPr>
            <a:r>
              <a:rPr lang="fr" sz="1400"/>
              <a:t>Partenariat avec un ou plusieurs établissements européens autour d’un projet commun</a:t>
            </a:r>
            <a:endParaRPr sz="1400"/>
          </a:p>
          <a:p>
            <a:pPr indent="-308610" lvl="1" marL="914400" rtl="0" algn="l">
              <a:spcBef>
                <a:spcPts val="0"/>
              </a:spcBef>
              <a:spcAft>
                <a:spcPts val="0"/>
              </a:spcAft>
              <a:buSzPct val="100000"/>
              <a:buChar char="○"/>
            </a:pPr>
            <a:r>
              <a:rPr lang="fr" sz="1400"/>
              <a:t>Demande de financement en février N-1</a:t>
            </a:r>
            <a:endParaRPr sz="1400"/>
          </a:p>
          <a:p>
            <a:pPr indent="-308610" lvl="1" marL="914400" rtl="0" algn="l">
              <a:spcBef>
                <a:spcPts val="0"/>
              </a:spcBef>
              <a:spcAft>
                <a:spcPts val="0"/>
              </a:spcAft>
              <a:buSzPct val="100000"/>
              <a:buChar char="○"/>
            </a:pPr>
            <a:r>
              <a:rPr lang="fr" sz="1400"/>
              <a:t>Possibilité d’échange ou d’hébergement payant</a:t>
            </a:r>
            <a:endParaRPr sz="14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3"/>
          <p:cNvSpPr txBox="1"/>
          <p:nvPr>
            <p:ph type="ctrTitle"/>
          </p:nvPr>
        </p:nvSpPr>
        <p:spPr>
          <a:xfrm>
            <a:off x="311700" y="164700"/>
            <a:ext cx="8520600" cy="4626900"/>
          </a:xfrm>
          <a:prstGeom prst="rect">
            <a:avLst/>
          </a:prstGeom>
        </p:spPr>
        <p:txBody>
          <a:bodyPr anchorCtr="0" anchor="t" bIns="91425" lIns="91425" spcFirstLastPara="1" rIns="91425" wrap="square" tIns="91425">
            <a:normAutofit fontScale="90000"/>
          </a:bodyPr>
          <a:lstStyle/>
          <a:p>
            <a:pPr indent="0" lvl="0" marL="457200" rtl="0" algn="ctr">
              <a:spcBef>
                <a:spcPts val="0"/>
              </a:spcBef>
              <a:spcAft>
                <a:spcPts val="0"/>
              </a:spcAft>
              <a:buNone/>
            </a:pPr>
            <a:r>
              <a:rPr b="1" lang="fr" sz="1400"/>
              <a:t>2. </a:t>
            </a:r>
            <a:r>
              <a:rPr b="1" lang="fr" sz="1400"/>
              <a:t>La mobilité internationale pour les adultes</a:t>
            </a:r>
            <a:endParaRPr b="1" sz="1400"/>
          </a:p>
          <a:p>
            <a:pPr indent="0" lvl="0" marL="457200" rtl="0" algn="l">
              <a:spcBef>
                <a:spcPts val="0"/>
              </a:spcBef>
              <a:spcAft>
                <a:spcPts val="0"/>
              </a:spcAft>
              <a:buNone/>
            </a:pPr>
            <a:r>
              <a:t/>
            </a:r>
            <a:endParaRPr b="1" sz="1400"/>
          </a:p>
          <a:p>
            <a:pPr indent="0" lvl="0" marL="457200" rtl="0" algn="l">
              <a:spcBef>
                <a:spcPts val="0"/>
              </a:spcBef>
              <a:spcAft>
                <a:spcPts val="0"/>
              </a:spcAft>
              <a:buNone/>
            </a:pPr>
            <a:r>
              <a:rPr lang="fr" sz="1400" u="sng"/>
              <a:t>Ce que nous faisons déjà :</a:t>
            </a:r>
            <a:endParaRPr sz="1400" u="sng"/>
          </a:p>
          <a:p>
            <a:pPr indent="0" lvl="0" marL="457200" rtl="0" algn="l">
              <a:spcBef>
                <a:spcPts val="0"/>
              </a:spcBef>
              <a:spcAft>
                <a:spcPts val="0"/>
              </a:spcAft>
              <a:buNone/>
            </a:pPr>
            <a:r>
              <a:t/>
            </a:r>
            <a:endParaRPr sz="1400"/>
          </a:p>
          <a:p>
            <a:pPr indent="-308610" lvl="0" marL="457200" rtl="0" algn="l">
              <a:spcBef>
                <a:spcPts val="0"/>
              </a:spcBef>
              <a:spcAft>
                <a:spcPts val="0"/>
              </a:spcAft>
              <a:buSzPct val="100000"/>
              <a:buChar char="●"/>
            </a:pPr>
            <a:r>
              <a:rPr lang="fr" sz="1400"/>
              <a:t>Vivian Lundbye a passé 15 jours (dont une semaine sur les vacnaces) à Malaga : France Education International</a:t>
            </a:r>
            <a:endParaRPr sz="1400"/>
          </a:p>
          <a:p>
            <a:pPr indent="-308610" lvl="0" marL="457200" rtl="0" algn="l">
              <a:spcBef>
                <a:spcPts val="0"/>
              </a:spcBef>
              <a:spcAft>
                <a:spcPts val="0"/>
              </a:spcAft>
              <a:buSzPct val="100000"/>
              <a:buChar char="●"/>
            </a:pPr>
            <a:r>
              <a:rPr lang="fr" sz="1400"/>
              <a:t>MJPlaza : job shadowing d’une semaine à Ubeda.</a:t>
            </a:r>
            <a:endParaRPr sz="1400"/>
          </a:p>
          <a:p>
            <a:pPr indent="-308610" lvl="0" marL="457200" rtl="0" algn="l">
              <a:spcBef>
                <a:spcPts val="0"/>
              </a:spcBef>
              <a:spcAft>
                <a:spcPts val="0"/>
              </a:spcAft>
              <a:buSzPct val="100000"/>
              <a:buChar char="●"/>
            </a:pPr>
            <a:r>
              <a:rPr lang="fr" sz="1400"/>
              <a:t>Fabien Rouquet : obtention d’une bourse DAREIC pour un stage d’une semaine à Dublin</a:t>
            </a:r>
            <a:endParaRPr sz="1400"/>
          </a:p>
          <a:p>
            <a:pPr indent="0" lvl="0" marL="0" rtl="0" algn="l">
              <a:spcBef>
                <a:spcPts val="0"/>
              </a:spcBef>
              <a:spcAft>
                <a:spcPts val="0"/>
              </a:spcAft>
              <a:buNone/>
            </a:pPr>
            <a:r>
              <a:t/>
            </a:r>
            <a:endParaRPr sz="1400"/>
          </a:p>
          <a:p>
            <a:pPr indent="0" lvl="0" marL="0" rtl="0" algn="l">
              <a:spcBef>
                <a:spcPts val="0"/>
              </a:spcBef>
              <a:spcAft>
                <a:spcPts val="0"/>
              </a:spcAft>
              <a:buClr>
                <a:schemeClr val="dk1"/>
              </a:buClr>
              <a:buSzPct val="78571"/>
              <a:buFont typeface="Arial"/>
              <a:buNone/>
            </a:pPr>
            <a:r>
              <a:rPr lang="fr" sz="1400" u="sng"/>
              <a:t> 	Ce que nous pourrions faire grâce à Erasmus+</a:t>
            </a:r>
            <a:endParaRPr sz="1400" u="sng"/>
          </a:p>
          <a:p>
            <a:pPr indent="0" lvl="0" marL="457200" rtl="0" algn="l">
              <a:spcBef>
                <a:spcPts val="0"/>
              </a:spcBef>
              <a:spcAft>
                <a:spcPts val="0"/>
              </a:spcAft>
              <a:buNone/>
            </a:pPr>
            <a:r>
              <a:t/>
            </a:r>
            <a:endParaRPr b="1" sz="1400"/>
          </a:p>
          <a:p>
            <a:pPr indent="-308610" lvl="0" marL="457200" rtl="0" algn="l">
              <a:spcBef>
                <a:spcPts val="0"/>
              </a:spcBef>
              <a:spcAft>
                <a:spcPts val="0"/>
              </a:spcAft>
              <a:buSzPct val="100000"/>
              <a:buChar char="●"/>
            </a:pPr>
            <a:r>
              <a:rPr lang="fr" sz="1400"/>
              <a:t>Mobilité individuelle des adultes de l’éducation nationale</a:t>
            </a:r>
            <a:endParaRPr sz="1400"/>
          </a:p>
          <a:p>
            <a:pPr indent="0" lvl="0" marL="457200" rtl="0" algn="l">
              <a:spcBef>
                <a:spcPts val="0"/>
              </a:spcBef>
              <a:spcAft>
                <a:spcPts val="0"/>
              </a:spcAft>
              <a:buNone/>
            </a:pPr>
            <a:r>
              <a:t/>
            </a:r>
            <a:endParaRPr sz="1400"/>
          </a:p>
          <a:p>
            <a:pPr indent="-308609" lvl="0" marL="990000" rtl="0" algn="l">
              <a:spcBef>
                <a:spcPts val="0"/>
              </a:spcBef>
              <a:spcAft>
                <a:spcPts val="0"/>
              </a:spcAft>
              <a:buSzPct val="100000"/>
              <a:buAutoNum type="alphaLcParenR"/>
            </a:pPr>
            <a:r>
              <a:rPr lang="fr" sz="1400"/>
              <a:t>Période d’observation en situation de travail (2 à 60 jours)</a:t>
            </a:r>
            <a:endParaRPr sz="1400"/>
          </a:p>
          <a:p>
            <a:pPr indent="-308609" lvl="0" marL="990000" rtl="0" algn="l">
              <a:spcBef>
                <a:spcPts val="0"/>
              </a:spcBef>
              <a:spcAft>
                <a:spcPts val="0"/>
              </a:spcAft>
              <a:buSzPct val="100000"/>
              <a:buAutoNum type="alphaLcParenR"/>
            </a:pPr>
            <a:r>
              <a:rPr lang="fr" sz="1400"/>
              <a:t>Missions d’enseignement ou de formation (2 à 365 jours)</a:t>
            </a:r>
            <a:endParaRPr sz="1400"/>
          </a:p>
          <a:p>
            <a:pPr indent="-308609" lvl="0" marL="990000" rtl="0" algn="l">
              <a:spcBef>
                <a:spcPts val="0"/>
              </a:spcBef>
              <a:spcAft>
                <a:spcPts val="0"/>
              </a:spcAft>
              <a:buSzPct val="100000"/>
              <a:buAutoNum type="alphaLcParenR"/>
            </a:pPr>
            <a:r>
              <a:rPr lang="fr" sz="1400"/>
              <a:t>Cours et formations (2 à 30 jours, maximum 10 jours de frais d’inscription par participant)</a:t>
            </a:r>
            <a:endParaRPr sz="1400"/>
          </a:p>
          <a:p>
            <a:pPr indent="0" lvl="0" marL="0" rtl="0" algn="l">
              <a:spcBef>
                <a:spcPts val="0"/>
              </a:spcBef>
              <a:spcAft>
                <a:spcPts val="0"/>
              </a:spcAft>
              <a:buNone/>
            </a:pPr>
            <a:r>
              <a:t/>
            </a:r>
            <a:endParaRPr sz="1400"/>
          </a:p>
          <a:p>
            <a:pPr indent="-308610" lvl="1" marL="914400" rtl="0" algn="l">
              <a:spcBef>
                <a:spcPts val="0"/>
              </a:spcBef>
              <a:spcAft>
                <a:spcPts val="0"/>
              </a:spcAft>
              <a:buSzPct val="100000"/>
              <a:buChar char="○"/>
            </a:pPr>
            <a:r>
              <a:rPr lang="fr" sz="1400"/>
              <a:t>Demande de financement en février N-1</a:t>
            </a:r>
            <a:endParaRPr sz="1400"/>
          </a:p>
          <a:p>
            <a:pPr indent="0" lvl="0" marL="0" rtl="0" algn="l">
              <a:spcBef>
                <a:spcPts val="0"/>
              </a:spcBef>
              <a:spcAft>
                <a:spcPts val="0"/>
              </a:spcAft>
              <a:buNone/>
            </a:pPr>
            <a:r>
              <a:t/>
            </a:r>
            <a:endParaRPr sz="1400"/>
          </a:p>
          <a:p>
            <a:pPr indent="0" lvl="0" marL="457200" rtl="0" algn="l">
              <a:spcBef>
                <a:spcPts val="0"/>
              </a:spcBef>
              <a:spcAft>
                <a:spcPts val="0"/>
              </a:spcAft>
              <a:buNone/>
            </a:pPr>
            <a:r>
              <a:rPr lang="fr" sz="1400" u="sng"/>
              <a:t>Ce que nous allons faire :</a:t>
            </a:r>
            <a:endParaRPr sz="1400" u="sng"/>
          </a:p>
          <a:p>
            <a:pPr indent="0" lvl="0" marL="457200" rtl="0" algn="l">
              <a:spcBef>
                <a:spcPts val="0"/>
              </a:spcBef>
              <a:spcAft>
                <a:spcPts val="0"/>
              </a:spcAft>
              <a:buNone/>
            </a:pPr>
            <a:r>
              <a:t/>
            </a:r>
            <a:endParaRPr sz="1400" u="sng"/>
          </a:p>
          <a:p>
            <a:pPr indent="0" lvl="0" marL="457200" rtl="0" algn="ctr">
              <a:spcBef>
                <a:spcPts val="0"/>
              </a:spcBef>
              <a:spcAft>
                <a:spcPts val="0"/>
              </a:spcAft>
              <a:buClr>
                <a:schemeClr val="dk1"/>
              </a:buClr>
              <a:buSzPct val="78571"/>
              <a:buFont typeface="Arial"/>
              <a:buNone/>
            </a:pPr>
            <a:r>
              <a:rPr lang="fr" sz="1400"/>
              <a:t>Une mobilité adulte de 5 jours</a:t>
            </a:r>
            <a:endParaRPr sz="14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4"/>
          <p:cNvSpPr txBox="1"/>
          <p:nvPr>
            <p:ph type="ctrTitle"/>
          </p:nvPr>
        </p:nvSpPr>
        <p:spPr>
          <a:xfrm>
            <a:off x="356625" y="274925"/>
            <a:ext cx="8520600" cy="7659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fr" sz="2000"/>
              <a:t>Création d’une commission Erasmus+</a:t>
            </a:r>
            <a:endParaRPr sz="2000"/>
          </a:p>
        </p:txBody>
      </p:sp>
      <p:sp>
        <p:nvSpPr>
          <p:cNvPr id="124" name="Google Shape;124;p24"/>
          <p:cNvSpPr txBox="1"/>
          <p:nvPr>
            <p:ph idx="1" type="subTitle"/>
          </p:nvPr>
        </p:nvSpPr>
        <p:spPr>
          <a:xfrm>
            <a:off x="311700" y="715000"/>
            <a:ext cx="8520600" cy="4009200"/>
          </a:xfrm>
          <a:prstGeom prst="rect">
            <a:avLst/>
          </a:prstGeom>
        </p:spPr>
        <p:txBody>
          <a:bodyPr anchorCtr="0" anchor="t" bIns="91425" lIns="91425" spcFirstLastPara="1" rIns="91425" wrap="square" tIns="91425">
            <a:normAutofit/>
          </a:bodyPr>
          <a:lstStyle/>
          <a:p>
            <a:pPr indent="0" lvl="0" marL="457200" rtl="0" algn="just">
              <a:lnSpc>
                <a:spcPct val="115000"/>
              </a:lnSpc>
              <a:spcBef>
                <a:spcPts val="0"/>
              </a:spcBef>
              <a:spcAft>
                <a:spcPts val="0"/>
              </a:spcAft>
              <a:buNone/>
            </a:pPr>
            <a:r>
              <a:rPr i="1" lang="fr" sz="3315">
                <a:solidFill>
                  <a:schemeClr val="dk1"/>
                </a:solidFill>
              </a:rPr>
              <a:t> 			</a:t>
            </a:r>
            <a:r>
              <a:rPr lang="fr" sz="3315" u="sng">
                <a:solidFill>
                  <a:schemeClr val="dk1"/>
                </a:solidFill>
              </a:rPr>
              <a:t>	</a:t>
            </a:r>
            <a:r>
              <a:rPr lang="fr" sz="1500" u="sng">
                <a:solidFill>
                  <a:schemeClr val="dk1"/>
                </a:solidFill>
              </a:rPr>
              <a:t>F</a:t>
            </a:r>
            <a:r>
              <a:rPr lang="fr" sz="1500" u="sng">
                <a:solidFill>
                  <a:schemeClr val="dk1"/>
                </a:solidFill>
              </a:rPr>
              <a:t>inancements à demander en février 2025</a:t>
            </a:r>
            <a:endParaRPr sz="1500" u="sng">
              <a:solidFill>
                <a:schemeClr val="dk1"/>
              </a:solidFill>
            </a:endParaRPr>
          </a:p>
          <a:p>
            <a:pPr indent="0" lvl="0" marL="457200" rtl="0" algn="just">
              <a:lnSpc>
                <a:spcPct val="115000"/>
              </a:lnSpc>
              <a:spcBef>
                <a:spcPts val="0"/>
              </a:spcBef>
              <a:spcAft>
                <a:spcPts val="0"/>
              </a:spcAft>
              <a:buNone/>
            </a:pPr>
            <a:r>
              <a:t/>
            </a:r>
            <a:endParaRPr i="1" sz="1100">
              <a:solidFill>
                <a:schemeClr val="dk1"/>
              </a:solidFill>
            </a:endParaRPr>
          </a:p>
          <a:p>
            <a:pPr indent="-323850" lvl="0" marL="457200" rtl="0" algn="just">
              <a:lnSpc>
                <a:spcPct val="115000"/>
              </a:lnSpc>
              <a:spcBef>
                <a:spcPts val="0"/>
              </a:spcBef>
              <a:spcAft>
                <a:spcPts val="0"/>
              </a:spcAft>
              <a:buSzPts val="1500"/>
              <a:buChar char="-"/>
            </a:pPr>
            <a:r>
              <a:rPr i="1" lang="fr" sz="1500">
                <a:solidFill>
                  <a:schemeClr val="dk1"/>
                </a:solidFill>
              </a:rPr>
              <a:t>Réfléchir à des projets que nous souhaitons réaliser individuellement ou en groupes (hors commission) </a:t>
            </a:r>
            <a:endParaRPr i="1" sz="1500">
              <a:solidFill>
                <a:schemeClr val="dk1"/>
              </a:solidFill>
            </a:endParaRPr>
          </a:p>
          <a:p>
            <a:pPr indent="0" lvl="0" marL="457200" rtl="0" algn="just">
              <a:lnSpc>
                <a:spcPct val="115000"/>
              </a:lnSpc>
              <a:spcBef>
                <a:spcPts val="0"/>
              </a:spcBef>
              <a:spcAft>
                <a:spcPts val="0"/>
              </a:spcAft>
              <a:buNone/>
            </a:pPr>
            <a:r>
              <a:t/>
            </a:r>
            <a:endParaRPr i="1" sz="900">
              <a:solidFill>
                <a:schemeClr val="dk1"/>
              </a:solidFill>
            </a:endParaRPr>
          </a:p>
          <a:p>
            <a:pPr indent="-323850" lvl="0" marL="457200" rtl="0" algn="just">
              <a:lnSpc>
                <a:spcPct val="115000"/>
              </a:lnSpc>
              <a:spcBef>
                <a:spcPts val="0"/>
              </a:spcBef>
              <a:spcAft>
                <a:spcPts val="0"/>
              </a:spcAft>
              <a:buSzPts val="1500"/>
              <a:buChar char="-"/>
            </a:pPr>
            <a:r>
              <a:rPr i="1" lang="fr" sz="1500">
                <a:solidFill>
                  <a:schemeClr val="dk1"/>
                </a:solidFill>
              </a:rPr>
              <a:t>C</a:t>
            </a:r>
            <a:r>
              <a:rPr i="1" lang="fr" sz="1500">
                <a:solidFill>
                  <a:schemeClr val="dk1"/>
                </a:solidFill>
              </a:rPr>
              <a:t>réer un modèle de questionnaire à destination des élèves et des adultes candidats à la mobilité, envisager la sélection sur des critères équitables.</a:t>
            </a:r>
            <a:endParaRPr i="1" sz="1500">
              <a:solidFill>
                <a:schemeClr val="dk1"/>
              </a:solidFill>
            </a:endParaRPr>
          </a:p>
          <a:p>
            <a:pPr indent="0" lvl="0" marL="457200" rtl="0" algn="just">
              <a:lnSpc>
                <a:spcPct val="115000"/>
              </a:lnSpc>
              <a:spcBef>
                <a:spcPts val="0"/>
              </a:spcBef>
              <a:spcAft>
                <a:spcPts val="0"/>
              </a:spcAft>
              <a:buNone/>
            </a:pPr>
            <a:r>
              <a:t/>
            </a:r>
            <a:endParaRPr i="1" sz="900">
              <a:solidFill>
                <a:schemeClr val="dk1"/>
              </a:solidFill>
            </a:endParaRPr>
          </a:p>
          <a:p>
            <a:pPr indent="-311150" lvl="0" marL="457200" rtl="0" algn="l">
              <a:lnSpc>
                <a:spcPct val="93000"/>
              </a:lnSpc>
              <a:spcBef>
                <a:spcPts val="0"/>
              </a:spcBef>
              <a:spcAft>
                <a:spcPts val="0"/>
              </a:spcAft>
              <a:buClr>
                <a:schemeClr val="dk1"/>
              </a:buClr>
              <a:buSzPts val="1300"/>
              <a:buChar char="-"/>
            </a:pPr>
            <a:r>
              <a:rPr i="1" lang="fr" sz="1500">
                <a:solidFill>
                  <a:schemeClr val="dk1"/>
                </a:solidFill>
              </a:rPr>
              <a:t>La mention « mobilité européenne et internationale » sur le diplôme du baccalauréat général et technologique</a:t>
            </a:r>
            <a:endParaRPr i="1" sz="1500">
              <a:solidFill>
                <a:schemeClr val="dk1"/>
              </a:solidFill>
            </a:endParaRPr>
          </a:p>
          <a:p>
            <a:pPr indent="0" lvl="0" marL="457200" rtl="0" algn="l">
              <a:lnSpc>
                <a:spcPct val="93000"/>
              </a:lnSpc>
              <a:spcBef>
                <a:spcPts val="0"/>
              </a:spcBef>
              <a:spcAft>
                <a:spcPts val="0"/>
              </a:spcAft>
              <a:buNone/>
            </a:pPr>
            <a:r>
              <a:t/>
            </a:r>
            <a:endParaRPr i="1" sz="1500">
              <a:solidFill>
                <a:schemeClr val="dk1"/>
              </a:solidFill>
            </a:endParaRPr>
          </a:p>
          <a:p>
            <a:pPr indent="0" lvl="0" marL="1080000" rtl="0" algn="l">
              <a:lnSpc>
                <a:spcPct val="93000"/>
              </a:lnSpc>
              <a:spcBef>
                <a:spcPts val="0"/>
              </a:spcBef>
              <a:spcAft>
                <a:spcPts val="0"/>
              </a:spcAft>
              <a:buNone/>
            </a:pPr>
            <a:r>
              <a:rPr b="1" lang="fr" sz="1300">
                <a:solidFill>
                  <a:srgbClr val="164092"/>
                </a:solidFill>
                <a:latin typeface="Roboto"/>
                <a:ea typeface="Roboto"/>
                <a:cs typeface="Roboto"/>
                <a:sym typeface="Roboto"/>
              </a:rPr>
              <a:t>=&gt; Une mobilité de quatre semaines minimum sur le temps scolaire (première)</a:t>
            </a:r>
            <a:endParaRPr b="1" sz="1300">
              <a:solidFill>
                <a:srgbClr val="164092"/>
              </a:solidFill>
              <a:latin typeface="Roboto"/>
              <a:ea typeface="Roboto"/>
              <a:cs typeface="Roboto"/>
              <a:sym typeface="Roboto"/>
            </a:endParaRPr>
          </a:p>
          <a:p>
            <a:pPr indent="0" lvl="0" marL="1080000" rtl="0" algn="l">
              <a:lnSpc>
                <a:spcPct val="93000"/>
              </a:lnSpc>
              <a:spcBef>
                <a:spcPts val="0"/>
              </a:spcBef>
              <a:spcAft>
                <a:spcPts val="0"/>
              </a:spcAft>
              <a:buNone/>
            </a:pPr>
            <a:r>
              <a:rPr b="1" lang="fr" sz="1300">
                <a:solidFill>
                  <a:srgbClr val="164092"/>
                </a:solidFill>
                <a:latin typeface="Roboto"/>
                <a:ea typeface="Roboto"/>
                <a:cs typeface="Roboto"/>
                <a:sym typeface="Roboto"/>
              </a:rPr>
              <a:t>=&gt; La rédaction d'un rapport de mobilité</a:t>
            </a:r>
            <a:endParaRPr b="1" sz="1300">
              <a:solidFill>
                <a:srgbClr val="164092"/>
              </a:solidFill>
              <a:latin typeface="Roboto"/>
              <a:ea typeface="Roboto"/>
              <a:cs typeface="Roboto"/>
              <a:sym typeface="Roboto"/>
            </a:endParaRPr>
          </a:p>
          <a:p>
            <a:pPr indent="0" lvl="0" marL="1080000" rtl="0" algn="l">
              <a:lnSpc>
                <a:spcPct val="115000"/>
              </a:lnSpc>
              <a:spcBef>
                <a:spcPts val="0"/>
              </a:spcBef>
              <a:spcAft>
                <a:spcPts val="0"/>
              </a:spcAft>
              <a:buNone/>
            </a:pPr>
            <a:r>
              <a:rPr b="1" lang="fr" sz="1300">
                <a:solidFill>
                  <a:srgbClr val="164092"/>
                </a:solidFill>
                <a:latin typeface="Roboto"/>
                <a:ea typeface="Roboto"/>
                <a:cs typeface="Roboto"/>
                <a:sym typeface="Roboto"/>
              </a:rPr>
              <a:t>=&gt; Une évaluation orale pour le baccalauréat</a:t>
            </a:r>
            <a:endParaRPr b="1" sz="1300">
              <a:solidFill>
                <a:srgbClr val="164092"/>
              </a:solidFill>
              <a:latin typeface="Roboto"/>
              <a:ea typeface="Roboto"/>
              <a:cs typeface="Roboto"/>
              <a:sym typeface="Roboto"/>
            </a:endParaRPr>
          </a:p>
          <a:p>
            <a:pPr indent="0" lvl="0" marL="457200" rtl="0" algn="just">
              <a:lnSpc>
                <a:spcPct val="115000"/>
              </a:lnSpc>
              <a:spcBef>
                <a:spcPts val="0"/>
              </a:spcBef>
              <a:spcAft>
                <a:spcPts val="0"/>
              </a:spcAft>
              <a:buNone/>
            </a:pPr>
            <a:r>
              <a:t/>
            </a:r>
            <a:endParaRPr sz="150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ph type="ctrTitle"/>
          </p:nvPr>
        </p:nvSpPr>
        <p:spPr>
          <a:xfrm>
            <a:off x="311700" y="744575"/>
            <a:ext cx="8520600" cy="16212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fr"/>
              <a:t>La demande d’accréditation, c’est quoi ?</a:t>
            </a:r>
            <a:endParaRPr/>
          </a:p>
        </p:txBody>
      </p:sp>
      <p:sp>
        <p:nvSpPr>
          <p:cNvPr id="63" name="Google Shape;63;p14"/>
          <p:cNvSpPr txBox="1"/>
          <p:nvPr/>
        </p:nvSpPr>
        <p:spPr>
          <a:xfrm>
            <a:off x="797350" y="3211900"/>
            <a:ext cx="7906200" cy="985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fr" sz="5200">
                <a:solidFill>
                  <a:schemeClr val="dk1"/>
                </a:solidFill>
              </a:rPr>
              <a:t>Définition des objectifs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5"/>
          <p:cNvSpPr txBox="1"/>
          <p:nvPr>
            <p:ph type="title"/>
          </p:nvPr>
        </p:nvSpPr>
        <p:spPr>
          <a:xfrm>
            <a:off x="3748175" y="119800"/>
            <a:ext cx="1799700" cy="3930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Clr>
                <a:schemeClr val="dk1"/>
              </a:buClr>
              <a:buSzPts val="990"/>
              <a:buFont typeface="Arial"/>
              <a:buNone/>
            </a:pPr>
            <a:r>
              <a:rPr b="1" lang="fr" sz="1420"/>
              <a:t>Objectif 1</a:t>
            </a:r>
            <a:endParaRPr b="1" sz="2320"/>
          </a:p>
        </p:txBody>
      </p:sp>
      <p:sp>
        <p:nvSpPr>
          <p:cNvPr id="69" name="Google Shape;69;p15"/>
          <p:cNvSpPr txBox="1"/>
          <p:nvPr>
            <p:ph idx="1" type="body"/>
          </p:nvPr>
        </p:nvSpPr>
        <p:spPr>
          <a:xfrm>
            <a:off x="266775" y="602700"/>
            <a:ext cx="8520600" cy="4540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fr" sz="1400">
                <a:solidFill>
                  <a:srgbClr val="0000FF"/>
                </a:solidFill>
              </a:rPr>
              <a:t>Renforcer l’égalité des chances et améliorer la compréhension interculturelle dans le cadre d’une ouverture internationale renforçant le sentiment de citoyenneté européenne.</a:t>
            </a:r>
            <a:endParaRPr b="1" sz="1400">
              <a:solidFill>
                <a:srgbClr val="0000FF"/>
              </a:solidFill>
            </a:endParaRPr>
          </a:p>
          <a:p>
            <a:pPr indent="0" lvl="0" marL="0" rtl="0" algn="ctr">
              <a:spcBef>
                <a:spcPts val="0"/>
              </a:spcBef>
              <a:spcAft>
                <a:spcPts val="0"/>
              </a:spcAft>
              <a:buClr>
                <a:schemeClr val="dk1"/>
              </a:buClr>
              <a:buSzPts val="1100"/>
              <a:buFont typeface="Arial"/>
              <a:buNone/>
            </a:pPr>
            <a:r>
              <a:t/>
            </a:r>
            <a:endParaRPr b="1" sz="800">
              <a:solidFill>
                <a:srgbClr val="0000FF"/>
              </a:solidFill>
            </a:endParaRPr>
          </a:p>
          <a:p>
            <a:pPr indent="0" lvl="0" marL="0" rtl="0" algn="just">
              <a:spcBef>
                <a:spcPts val="0"/>
              </a:spcBef>
              <a:spcAft>
                <a:spcPts val="0"/>
              </a:spcAft>
              <a:buClr>
                <a:schemeClr val="dk1"/>
              </a:buClr>
              <a:buSzPts val="1100"/>
              <a:buFont typeface="Arial"/>
              <a:buNone/>
            </a:pPr>
            <a:r>
              <a:rPr lang="fr" sz="1100"/>
              <a:t>=&gt; </a:t>
            </a:r>
            <a:r>
              <a:rPr i="1" lang="fr" sz="1100">
                <a:solidFill>
                  <a:schemeClr val="dk1"/>
                </a:solidFill>
              </a:rPr>
              <a:t>Les trois années que les élèves passent au lycée afin d’obtenir leur baccalauréat sont trois années pendant lesquelles ils vont être amenés à réfléchir sur leur orientation future.</a:t>
            </a:r>
            <a:endParaRPr i="1" sz="1100">
              <a:solidFill>
                <a:schemeClr val="dk1"/>
              </a:solidFill>
            </a:endParaRPr>
          </a:p>
          <a:p>
            <a:pPr indent="0" lvl="0" marL="0" rtl="0" algn="just">
              <a:spcBef>
                <a:spcPts val="0"/>
              </a:spcBef>
              <a:spcAft>
                <a:spcPts val="0"/>
              </a:spcAft>
              <a:buNone/>
            </a:pPr>
            <a:r>
              <a:rPr i="1" lang="fr" sz="1100">
                <a:solidFill>
                  <a:schemeClr val="dk1"/>
                </a:solidFill>
              </a:rPr>
              <a:t>Certains peuvent être confrontés à des difficultés socio-économiques qui vont inhiber leurs ambitions. Nous souhaitons qu’ils prennent la mesure des possibilités qui s’offrent à eux dès lors qu’ils envisageraient des formations hors la France. L’ouverture à l’international de notre établissement rendrait possible les échanges avec d’autres établissements offrant des formations similaires. Ainsi nos élèves, comme les élèves accueillis, développeraient les compétences et l’ouverture d’esprit nécessaires à une mobilité internationale. Ce serait également le levier pour renforcer le sentiment d’appartenance européenne.</a:t>
            </a:r>
            <a:endParaRPr i="1" sz="1100">
              <a:solidFill>
                <a:schemeClr val="dk1"/>
              </a:solidFill>
            </a:endParaRPr>
          </a:p>
          <a:p>
            <a:pPr indent="0" lvl="0" marL="0" rtl="0" algn="just">
              <a:spcBef>
                <a:spcPts val="0"/>
              </a:spcBef>
              <a:spcAft>
                <a:spcPts val="0"/>
              </a:spcAft>
              <a:buClr>
                <a:schemeClr val="dk1"/>
              </a:buClr>
              <a:buSzPts val="1100"/>
              <a:buFont typeface="Arial"/>
              <a:buNone/>
            </a:pPr>
            <a:r>
              <a:t/>
            </a:r>
            <a:endParaRPr i="1" sz="900">
              <a:solidFill>
                <a:schemeClr val="dk1"/>
              </a:solidFill>
            </a:endParaRPr>
          </a:p>
          <a:p>
            <a:pPr indent="0" lvl="0" marL="0" rtl="0" algn="just">
              <a:spcBef>
                <a:spcPts val="0"/>
              </a:spcBef>
              <a:spcAft>
                <a:spcPts val="0"/>
              </a:spcAft>
              <a:buNone/>
            </a:pPr>
            <a:r>
              <a:rPr i="1" lang="fr" sz="1100">
                <a:solidFill>
                  <a:schemeClr val="dk1"/>
                </a:solidFill>
              </a:rPr>
              <a:t>=&gt; Les premiers résultats pourraient apparaître dès les premières mobilités d’élèves ou les premiers contacts virtuels au travers de plateformes sécurisées comme E-Twinning.</a:t>
            </a:r>
            <a:endParaRPr i="1" sz="1100">
              <a:solidFill>
                <a:schemeClr val="dk1"/>
              </a:solidFill>
            </a:endParaRPr>
          </a:p>
          <a:p>
            <a:pPr indent="0" lvl="0" marL="0" rtl="0" algn="just">
              <a:spcBef>
                <a:spcPts val="0"/>
              </a:spcBef>
              <a:spcAft>
                <a:spcPts val="0"/>
              </a:spcAft>
              <a:buClr>
                <a:schemeClr val="dk1"/>
              </a:buClr>
              <a:buSzPts val="1100"/>
              <a:buFont typeface="Arial"/>
              <a:buNone/>
            </a:pPr>
            <a:r>
              <a:t/>
            </a:r>
            <a:endParaRPr i="1" sz="900">
              <a:solidFill>
                <a:schemeClr val="dk1"/>
              </a:solidFill>
            </a:endParaRPr>
          </a:p>
          <a:p>
            <a:pPr indent="0" lvl="0" marL="0" rtl="0" algn="just">
              <a:spcBef>
                <a:spcPts val="0"/>
              </a:spcBef>
              <a:spcAft>
                <a:spcPts val="0"/>
              </a:spcAft>
              <a:buClr>
                <a:schemeClr val="dk1"/>
              </a:buClr>
              <a:buSzPts val="1100"/>
              <a:buFont typeface="Arial"/>
              <a:buNone/>
            </a:pPr>
            <a:r>
              <a:rPr i="1" lang="fr" sz="1100">
                <a:solidFill>
                  <a:schemeClr val="dk1"/>
                </a:solidFill>
              </a:rPr>
              <a:t>=&gt; Les élèves accueillis seront tutorés par leurs homologues. Le professeur coordonnateur s’assurerait de l'intégration et les accompagnera dans leurs démarches. Le professeur de FLE aidera en cas de difficultés en langue. Pour nos élèves, nous ferons une évaluation en langue via les OLS offertes par Erasmus+ avant et après séjour, les élèves resteront en contact avec le coordonnateur du programme afin qu’ils ne se sentent pas perdus à leur retour dans l’établissement. Un élève de sa classe sera nommé tuteur pour maintenir le contact et assurer un retour fluide.</a:t>
            </a:r>
            <a:endParaRPr i="1" sz="1100">
              <a:solidFill>
                <a:schemeClr val="dk1"/>
              </a:solidFill>
            </a:endParaRPr>
          </a:p>
          <a:p>
            <a:pPr indent="0" lvl="0" marL="0" rtl="0" algn="just">
              <a:spcBef>
                <a:spcPts val="0"/>
              </a:spcBef>
              <a:spcAft>
                <a:spcPts val="0"/>
              </a:spcAft>
              <a:buClr>
                <a:schemeClr val="dk1"/>
              </a:buClr>
              <a:buSzPts val="1100"/>
              <a:buFont typeface="Arial"/>
              <a:buNone/>
            </a:pPr>
            <a:r>
              <a:rPr i="1" lang="fr" sz="1100">
                <a:solidFill>
                  <a:schemeClr val="dk1"/>
                </a:solidFill>
              </a:rPr>
              <a:t>A leur retour, les élèves pourront rendre compte auprès de leurs camarades de ce qu’ils auront vécu, les progrès linguistiques seront évalués par le professeur de langue à l'aide des OLS ; l’équipe pédagogique pourra évaluer les évolutions dans le savoir-être grâce à un questionnaire réalisé avant et après la mobilité et une progression du nombre de candidats à la mobilité et à la poursuite d’études à l’étranger.</a:t>
            </a:r>
            <a:endParaRPr i="1" sz="1100">
              <a:solidFill>
                <a:schemeClr val="dk1"/>
              </a:solidFill>
            </a:endParaRPr>
          </a:p>
          <a:p>
            <a:pPr indent="0" lvl="0" marL="0" rtl="0" algn="l">
              <a:spcBef>
                <a:spcPts val="0"/>
              </a:spcBef>
              <a:spcAft>
                <a:spcPts val="1200"/>
              </a:spcAft>
              <a:buNone/>
            </a:pPr>
            <a:r>
              <a:t/>
            </a:r>
            <a:endParaRPr sz="11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ph idx="4294967295" type="title"/>
          </p:nvPr>
        </p:nvSpPr>
        <p:spPr>
          <a:xfrm>
            <a:off x="3736950" y="74450"/>
            <a:ext cx="1799700" cy="427200"/>
          </a:xfrm>
          <a:prstGeom prst="rect">
            <a:avLst/>
          </a:prstGeom>
        </p:spPr>
        <p:txBody>
          <a:bodyPr anchorCtr="0" anchor="t" bIns="91425" lIns="91425" spcFirstLastPara="1" rIns="91425" wrap="square" tIns="91425">
            <a:normAutofit fontScale="90000"/>
          </a:bodyPr>
          <a:lstStyle/>
          <a:p>
            <a:pPr indent="0" lvl="0" marL="0" rtl="0" algn="ctr">
              <a:lnSpc>
                <a:spcPct val="115000"/>
              </a:lnSpc>
              <a:spcBef>
                <a:spcPts val="0"/>
              </a:spcBef>
              <a:spcAft>
                <a:spcPts val="0"/>
              </a:spcAft>
              <a:buNone/>
            </a:pPr>
            <a:r>
              <a:rPr b="1" lang="fr" sz="1800"/>
              <a:t>Objectif 2</a:t>
            </a:r>
            <a:endParaRPr b="1"/>
          </a:p>
        </p:txBody>
      </p:sp>
      <p:sp>
        <p:nvSpPr>
          <p:cNvPr id="75" name="Google Shape;75;p16"/>
          <p:cNvSpPr txBox="1"/>
          <p:nvPr/>
        </p:nvSpPr>
        <p:spPr>
          <a:xfrm>
            <a:off x="325675" y="501650"/>
            <a:ext cx="8478900" cy="4641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fr">
                <a:solidFill>
                  <a:srgbClr val="0000FF"/>
                </a:solidFill>
              </a:rPr>
              <a:t>Développer les compétences d’expression orale grâce à une ouverture culturelle qui donnera du sens à l’apprentissage des langues étrangères.</a:t>
            </a:r>
            <a:endParaRPr b="1">
              <a:solidFill>
                <a:srgbClr val="0000FF"/>
              </a:solidFill>
            </a:endParaRPr>
          </a:p>
          <a:p>
            <a:pPr indent="0" lvl="0" marL="0" rtl="0" algn="l">
              <a:spcBef>
                <a:spcPts val="0"/>
              </a:spcBef>
              <a:spcAft>
                <a:spcPts val="0"/>
              </a:spcAft>
              <a:buNone/>
            </a:pPr>
            <a:r>
              <a:t/>
            </a:r>
            <a:endParaRPr sz="1100"/>
          </a:p>
          <a:p>
            <a:pPr indent="0" lvl="0" marL="0" rtl="0" algn="just">
              <a:spcBef>
                <a:spcPts val="0"/>
              </a:spcBef>
              <a:spcAft>
                <a:spcPts val="0"/>
              </a:spcAft>
              <a:buNone/>
            </a:pPr>
            <a:r>
              <a:rPr i="1" lang="fr" sz="1100"/>
              <a:t>=&gt; Au lycée on peut étudier la musique, l'histoire des arts, le latin, l’anglais(+section euro), l’allemand, l’occitan et </a:t>
            </a:r>
            <a:r>
              <a:rPr i="1" lang="fr" sz="1100"/>
              <a:t>l</a:t>
            </a:r>
            <a:r>
              <a:rPr i="1" lang="fr" sz="1100"/>
              <a:t>’espagnol (+Bachibac). L’appétence pour les domaines artistiques est un atout pour donner du sens à l’apprentissage d’une langue en intégrant sa pratique dans un environnement naturel. Les élèves sont mal à l’aise dans la prise de parole, notamment en langue étrangère alors que l’obtention du baccalauréat est soumis au “Grand Oral”. Nous voulons renforcer notre collaboration internationale (déjà amorcée avec le projet Europe Créative du GMEA) qui pourra développer leur créativité. La participation à des projets internationaux des élèves ayant moins d'opportunités est primordiale. Elle leur apporterait l’assurance qui leur manque souvent. Le travail théâtral est au cœur de projets pédagogique dès la seconde en en vue de la préparation des oraux du Baccalauréat et participe d’une</a:t>
            </a:r>
            <a:endParaRPr i="1" sz="1100"/>
          </a:p>
          <a:p>
            <a:pPr indent="0" lvl="0" marL="0" rtl="0" algn="just">
              <a:spcBef>
                <a:spcPts val="0"/>
              </a:spcBef>
              <a:spcAft>
                <a:spcPts val="0"/>
              </a:spcAft>
              <a:buNone/>
            </a:pPr>
            <a:r>
              <a:rPr i="1" lang="fr" sz="1100"/>
              <a:t>transmission de savoir être/faire extrêmement importants: la confiance en soi et l'autonomie.</a:t>
            </a:r>
            <a:endParaRPr i="1" sz="1100"/>
          </a:p>
          <a:p>
            <a:pPr indent="0" lvl="0" marL="0" rtl="0" algn="just">
              <a:spcBef>
                <a:spcPts val="0"/>
              </a:spcBef>
              <a:spcAft>
                <a:spcPts val="0"/>
              </a:spcAft>
              <a:buNone/>
            </a:pPr>
            <a:r>
              <a:t/>
            </a:r>
            <a:endParaRPr i="1" sz="900"/>
          </a:p>
          <a:p>
            <a:pPr indent="0" lvl="0" marL="0" rtl="0" algn="just">
              <a:spcBef>
                <a:spcPts val="0"/>
              </a:spcBef>
              <a:spcAft>
                <a:spcPts val="0"/>
              </a:spcAft>
              <a:buNone/>
            </a:pPr>
            <a:r>
              <a:rPr i="1" lang="fr" sz="1100"/>
              <a:t>=&gt; </a:t>
            </a:r>
            <a:r>
              <a:rPr i="1" lang="fr" sz="1100">
                <a:solidFill>
                  <a:schemeClr val="dk1"/>
                </a:solidFill>
              </a:rPr>
              <a:t>Lors des mobilités, nous communiquerons dans une langue adaptée. Les participants en mobilités seront en immersion linguistique et culturelle totale. Nous pourrions obtenir des résultats en deux temps: par un travail d’évaluation et de remédiation au sein de notre établissement via les plateformes de soutien linguistique(OLS); puis dans les concours d’éloquence, à l’épreuve de “Grand Oral” dès la fin de l’année scolaire. Nous pourrons évaluer les progrès réalisés lors de représentations communes</a:t>
            </a:r>
            <a:endParaRPr i="1" sz="1100">
              <a:solidFill>
                <a:schemeClr val="dk1"/>
              </a:solidFill>
            </a:endParaRPr>
          </a:p>
          <a:p>
            <a:pPr indent="0" lvl="0" marL="0" rtl="0" algn="just">
              <a:spcBef>
                <a:spcPts val="0"/>
              </a:spcBef>
              <a:spcAft>
                <a:spcPts val="0"/>
              </a:spcAft>
              <a:buNone/>
            </a:pPr>
            <a:r>
              <a:t/>
            </a:r>
            <a:endParaRPr i="1" sz="900">
              <a:solidFill>
                <a:schemeClr val="dk1"/>
              </a:solidFill>
            </a:endParaRPr>
          </a:p>
          <a:p>
            <a:pPr indent="0" lvl="0" marL="0" rtl="0" algn="just">
              <a:spcBef>
                <a:spcPts val="0"/>
              </a:spcBef>
              <a:spcAft>
                <a:spcPts val="0"/>
              </a:spcAft>
              <a:buNone/>
            </a:pPr>
            <a:r>
              <a:rPr i="1" lang="fr" sz="1100">
                <a:solidFill>
                  <a:schemeClr val="dk1"/>
                </a:solidFill>
              </a:rPr>
              <a:t>=&gt; Les progrès ne pourront pas toujours être estimés de façon valorisée. Nous envisageons de correspondre par visioconférence pour estomper peu à peu l’appréhension de la prise de parole en direct. Au retour d’une mobilité nous constaterons les progrès de ceux qui auront participé au programme. Notre expérience du programme “Cruzando Fronteras/Au-delà de la frontière” nous montre que les progrès linguistiques sont extraordinaires.L'augmentation des demandes d’accès à la classe européenne en anglais et allemand l’année suivante pourra être un élément de mesure.</a:t>
            </a:r>
            <a:endParaRPr i="1" sz="1100">
              <a:solidFill>
                <a:schemeClr val="dk1"/>
              </a:solidFill>
            </a:endParaRPr>
          </a:p>
          <a:p>
            <a:pPr indent="0" lvl="0" marL="0" rtl="0" algn="just">
              <a:spcBef>
                <a:spcPts val="0"/>
              </a:spcBef>
              <a:spcAft>
                <a:spcPts val="0"/>
              </a:spcAft>
              <a:buNone/>
            </a:pPr>
            <a:r>
              <a:rPr i="1" lang="fr" sz="1100">
                <a:solidFill>
                  <a:schemeClr val="dk1"/>
                </a:solidFill>
              </a:rPr>
              <a:t>Les résultats aux évaluations indiqueront les progrès accomplis en langue étrangère puis lors des épreuves anticipées de français de l’année de première et celles du Grand Oral de Terminale : une augmentation des notes indiquera les progrès.</a:t>
            </a:r>
            <a:endParaRPr i="1" sz="1100">
              <a:solidFill>
                <a:schemeClr val="dk1"/>
              </a:solidFill>
            </a:endParaRPr>
          </a:p>
          <a:p>
            <a:pPr indent="0" lvl="0" marL="0" rtl="0" algn="just">
              <a:spcBef>
                <a:spcPts val="0"/>
              </a:spcBef>
              <a:spcAft>
                <a:spcPts val="0"/>
              </a:spcAft>
              <a:buNone/>
            </a:pPr>
            <a:r>
              <a:rPr i="1" lang="fr" sz="1100">
                <a:solidFill>
                  <a:schemeClr val="dk1"/>
                </a:solidFill>
              </a:rPr>
              <a:t>L’implication dans de nouveaux projets de création indiquera le degré de réussite; l’avis du public sur les œuvres des élèves sera évalué grâce à des questionnaires élaborés en amont.</a:t>
            </a:r>
            <a:endParaRPr i="1" sz="1100">
              <a:solidFill>
                <a:schemeClr val="dk1"/>
              </a:solidFill>
            </a:endParaRPr>
          </a:p>
          <a:p>
            <a:pPr indent="0" lvl="0" marL="0" rtl="0" algn="l">
              <a:spcBef>
                <a:spcPts val="0"/>
              </a:spcBef>
              <a:spcAft>
                <a:spcPts val="0"/>
              </a:spcAft>
              <a:buNone/>
            </a:pPr>
            <a:r>
              <a:t/>
            </a:r>
            <a:endParaRPr i="1" sz="1100"/>
          </a:p>
          <a:p>
            <a:pPr indent="0" lvl="0" marL="0" rtl="0" algn="l">
              <a:spcBef>
                <a:spcPts val="0"/>
              </a:spcBef>
              <a:spcAft>
                <a:spcPts val="0"/>
              </a:spcAft>
              <a:buNone/>
            </a:pPr>
            <a:r>
              <a:t/>
            </a:r>
            <a:endParaRPr sz="900"/>
          </a:p>
          <a:p>
            <a:pPr indent="0" lvl="0" marL="0" rtl="0" algn="l">
              <a:spcBef>
                <a:spcPts val="0"/>
              </a:spcBef>
              <a:spcAft>
                <a:spcPts val="0"/>
              </a:spcAft>
              <a:buNone/>
            </a:pPr>
            <a:r>
              <a:t/>
            </a:r>
            <a:endParaRPr sz="900"/>
          </a:p>
          <a:p>
            <a:pPr indent="0" lvl="0" marL="0" rtl="0" algn="l">
              <a:spcBef>
                <a:spcPts val="0"/>
              </a:spcBef>
              <a:spcAft>
                <a:spcPts val="0"/>
              </a:spcAft>
              <a:buNone/>
            </a:pPr>
            <a:r>
              <a:t/>
            </a:r>
            <a:endParaRPr sz="9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ph type="ctrTitle"/>
          </p:nvPr>
        </p:nvSpPr>
        <p:spPr>
          <a:xfrm>
            <a:off x="2728975" y="198425"/>
            <a:ext cx="3818400" cy="494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fr" sz="1400"/>
              <a:t>Objectif 3</a:t>
            </a:r>
            <a:endParaRPr b="1" sz="1400"/>
          </a:p>
        </p:txBody>
      </p:sp>
      <p:sp>
        <p:nvSpPr>
          <p:cNvPr id="81" name="Google Shape;81;p17"/>
          <p:cNvSpPr txBox="1"/>
          <p:nvPr>
            <p:ph idx="1" type="subTitle"/>
          </p:nvPr>
        </p:nvSpPr>
        <p:spPr>
          <a:xfrm>
            <a:off x="311700" y="692525"/>
            <a:ext cx="8520600" cy="3987000"/>
          </a:xfrm>
          <a:prstGeom prst="rect">
            <a:avLst/>
          </a:prstGeom>
        </p:spPr>
        <p:txBody>
          <a:bodyPr anchorCtr="0" anchor="t" bIns="91425" lIns="91425" spcFirstLastPara="1" rIns="91425" wrap="square" tIns="91425">
            <a:normAutofit fontScale="25000" lnSpcReduction="20000"/>
          </a:bodyPr>
          <a:lstStyle/>
          <a:p>
            <a:pPr indent="0" lvl="0" marL="0" rtl="0" algn="ctr">
              <a:spcBef>
                <a:spcPts val="0"/>
              </a:spcBef>
              <a:spcAft>
                <a:spcPts val="0"/>
              </a:spcAft>
              <a:buClr>
                <a:schemeClr val="dk1"/>
              </a:buClr>
              <a:buSzPts val="275"/>
              <a:buFont typeface="Arial"/>
              <a:buNone/>
            </a:pPr>
            <a:r>
              <a:rPr b="1" lang="fr" sz="5900">
                <a:solidFill>
                  <a:srgbClr val="0000FF"/>
                </a:solidFill>
              </a:rPr>
              <a:t>Donner de la visibilité aux talents féminins dans tous les domaines et lutter contre les discriminations.</a:t>
            </a:r>
            <a:endParaRPr b="1" sz="5900">
              <a:solidFill>
                <a:srgbClr val="0000FF"/>
              </a:solidFill>
            </a:endParaRPr>
          </a:p>
          <a:p>
            <a:pPr indent="0" lvl="0" marL="0" rtl="0" algn="l">
              <a:spcBef>
                <a:spcPts val="0"/>
              </a:spcBef>
              <a:spcAft>
                <a:spcPts val="0"/>
              </a:spcAft>
              <a:buClr>
                <a:schemeClr val="dk1"/>
              </a:buClr>
              <a:buSzPct val="28149"/>
              <a:buFont typeface="Arial"/>
              <a:buNone/>
            </a:pPr>
            <a:r>
              <a:t/>
            </a:r>
            <a:endParaRPr sz="3907">
              <a:solidFill>
                <a:schemeClr val="dk1"/>
              </a:solidFill>
            </a:endParaRPr>
          </a:p>
          <a:p>
            <a:pPr indent="0" lvl="0" marL="0" rtl="0" algn="l">
              <a:spcBef>
                <a:spcPts val="0"/>
              </a:spcBef>
              <a:spcAft>
                <a:spcPts val="0"/>
              </a:spcAft>
              <a:buClr>
                <a:schemeClr val="dk1"/>
              </a:buClr>
              <a:buSzPts val="275"/>
              <a:buFont typeface="Arial"/>
              <a:buNone/>
            </a:pPr>
            <a:r>
              <a:rPr lang="fr" sz="4707">
                <a:solidFill>
                  <a:schemeClr val="dk1"/>
                </a:solidFill>
              </a:rPr>
              <a:t>=&gt; </a:t>
            </a:r>
            <a:r>
              <a:rPr i="1" lang="fr" sz="4707">
                <a:solidFill>
                  <a:schemeClr val="dk1"/>
                </a:solidFill>
              </a:rPr>
              <a:t>Notre lycée est composé en majorité d’un public féminin qui réussit dans ses apprentissages. Pour autant, les choix d’orientation sont stéréotypés. Par ailleurs, les préjugés liés aux genres, au handicap ou aux origines restent présents. Les enseignants peuvent avoir à s’y confronter dans leurs enseignements. Malgré les discours progressistes, ils perdurent dans les faits.</a:t>
            </a:r>
            <a:endParaRPr i="1" sz="4707">
              <a:solidFill>
                <a:schemeClr val="dk1"/>
              </a:solidFill>
            </a:endParaRPr>
          </a:p>
          <a:p>
            <a:pPr indent="0" lvl="0" marL="0" rtl="0" algn="l">
              <a:spcBef>
                <a:spcPts val="0"/>
              </a:spcBef>
              <a:spcAft>
                <a:spcPts val="0"/>
              </a:spcAft>
              <a:buClr>
                <a:schemeClr val="dk1"/>
              </a:buClr>
              <a:buSzPts val="275"/>
              <a:buFont typeface="Arial"/>
              <a:buNone/>
            </a:pPr>
            <a:r>
              <a:rPr i="1" lang="fr" sz="4707">
                <a:solidFill>
                  <a:schemeClr val="dk1"/>
                </a:solidFill>
              </a:rPr>
              <a:t>L’objectif est de concrétiser le discours qui vise à effacer les préjugés. Recevoir ou aller voir les différentes façons d’envisager les genres, les cultures, les coutumes sera un appui de taille pour la construction d’une Europe sereine et fraternelle. Au-delà de l’espace européen, il ouvrira les perspectives d’un monde aux cultures variées et toutes recevables. Nous pensons que la découverte d’autres cultures pourra donner confiance aux jeunes dont les origines étrangères sont souvent liées à des difficultés socio-économiques. Nous souhaitons les voir faire des choix d’orientation à la hauteur de leurs capacités.</a:t>
            </a:r>
            <a:endParaRPr i="1" sz="4707">
              <a:solidFill>
                <a:schemeClr val="dk1"/>
              </a:solidFill>
            </a:endParaRPr>
          </a:p>
          <a:p>
            <a:pPr indent="0" lvl="0" marL="0" rtl="0" algn="l">
              <a:spcBef>
                <a:spcPts val="0"/>
              </a:spcBef>
              <a:spcAft>
                <a:spcPts val="0"/>
              </a:spcAft>
              <a:buClr>
                <a:schemeClr val="dk1"/>
              </a:buClr>
              <a:buSzPts val="275"/>
              <a:buFont typeface="Arial"/>
              <a:buNone/>
            </a:pPr>
            <a:r>
              <a:t/>
            </a:r>
            <a:endParaRPr i="1" sz="4707">
              <a:solidFill>
                <a:schemeClr val="dk1"/>
              </a:solidFill>
            </a:endParaRPr>
          </a:p>
          <a:p>
            <a:pPr indent="0" lvl="0" marL="0" rtl="0" algn="l">
              <a:spcBef>
                <a:spcPts val="0"/>
              </a:spcBef>
              <a:spcAft>
                <a:spcPts val="0"/>
              </a:spcAft>
              <a:buClr>
                <a:schemeClr val="dk1"/>
              </a:buClr>
              <a:buSzPts val="275"/>
              <a:buFont typeface="Arial"/>
              <a:buNone/>
            </a:pPr>
            <a:r>
              <a:rPr i="1" lang="fr" sz="4707">
                <a:solidFill>
                  <a:schemeClr val="dk1"/>
                </a:solidFill>
              </a:rPr>
              <a:t>=&gt; Les résultats pour cet objectif sont mesurables à moyen terme, probablement à la fin du cycle terminal et au moment des choix d’orientation.</a:t>
            </a:r>
            <a:endParaRPr i="1" sz="4707">
              <a:solidFill>
                <a:schemeClr val="dk1"/>
              </a:solidFill>
            </a:endParaRPr>
          </a:p>
          <a:p>
            <a:pPr indent="0" lvl="0" marL="0" rtl="0" algn="l">
              <a:spcBef>
                <a:spcPts val="0"/>
              </a:spcBef>
              <a:spcAft>
                <a:spcPts val="0"/>
              </a:spcAft>
              <a:buClr>
                <a:schemeClr val="dk1"/>
              </a:buClr>
              <a:buSzPts val="275"/>
              <a:buFont typeface="Arial"/>
              <a:buNone/>
            </a:pPr>
            <a:r>
              <a:t/>
            </a:r>
            <a:endParaRPr i="1" sz="4707">
              <a:solidFill>
                <a:schemeClr val="dk1"/>
              </a:solidFill>
            </a:endParaRPr>
          </a:p>
          <a:p>
            <a:pPr indent="0" lvl="0" marL="0" rtl="0" algn="l">
              <a:spcBef>
                <a:spcPts val="0"/>
              </a:spcBef>
              <a:spcAft>
                <a:spcPts val="0"/>
              </a:spcAft>
              <a:buNone/>
            </a:pPr>
            <a:r>
              <a:t/>
            </a:r>
            <a:endParaRPr i="1" sz="4707">
              <a:solidFill>
                <a:schemeClr val="dk1"/>
              </a:solidFill>
            </a:endParaRPr>
          </a:p>
          <a:p>
            <a:pPr indent="0" lvl="0" marL="0" rtl="0" algn="l">
              <a:spcBef>
                <a:spcPts val="0"/>
              </a:spcBef>
              <a:spcAft>
                <a:spcPts val="0"/>
              </a:spcAft>
              <a:buClr>
                <a:schemeClr val="dk1"/>
              </a:buClr>
              <a:buSzPts val="275"/>
              <a:buFont typeface="Arial"/>
              <a:buNone/>
            </a:pPr>
            <a:r>
              <a:rPr i="1" lang="fr" sz="4707">
                <a:solidFill>
                  <a:schemeClr val="dk1"/>
                </a:solidFill>
              </a:rPr>
              <a:t>=&gt; Les progrès apparaîtront lors de débats mis en place dans les classes, lors des élections et la formation des délégués.</a:t>
            </a:r>
            <a:endParaRPr i="1" sz="4707">
              <a:solidFill>
                <a:schemeClr val="dk1"/>
              </a:solidFill>
            </a:endParaRPr>
          </a:p>
          <a:p>
            <a:pPr indent="0" lvl="0" marL="0" rtl="0" algn="l">
              <a:spcBef>
                <a:spcPts val="0"/>
              </a:spcBef>
              <a:spcAft>
                <a:spcPts val="0"/>
              </a:spcAft>
              <a:buClr>
                <a:schemeClr val="dk1"/>
              </a:buClr>
              <a:buSzPts val="275"/>
              <a:buFont typeface="Arial"/>
              <a:buNone/>
            </a:pPr>
            <a:r>
              <a:rPr i="1" lang="fr" sz="4707">
                <a:solidFill>
                  <a:schemeClr val="dk1"/>
                </a:solidFill>
              </a:rPr>
              <a:t>L’heure de vie de classe (réalisée avec le professeur principal) sera un moment d’observation car ici les élèves peuvent s’exprimer sur leurs ressentis au sein du groupe, parler de leur orientation post-bac.</a:t>
            </a:r>
            <a:endParaRPr i="1" sz="4707">
              <a:solidFill>
                <a:schemeClr val="dk1"/>
              </a:solidFill>
            </a:endParaRPr>
          </a:p>
          <a:p>
            <a:pPr indent="0" lvl="0" marL="0" rtl="0" algn="l">
              <a:spcBef>
                <a:spcPts val="0"/>
              </a:spcBef>
              <a:spcAft>
                <a:spcPts val="0"/>
              </a:spcAft>
              <a:buClr>
                <a:schemeClr val="dk1"/>
              </a:buClr>
              <a:buSzPts val="275"/>
              <a:buFont typeface="Arial"/>
              <a:buNone/>
            </a:pPr>
            <a:r>
              <a:rPr i="1" lang="fr" sz="4707">
                <a:solidFill>
                  <a:schemeClr val="dk1"/>
                </a:solidFill>
              </a:rPr>
              <a:t>Nous pourrons mesurer concrètement les résultats en fin de classe de terminale : les élèves auront formulé leurs vœux d’orientation sur Parcoursup. A ce moment-là, nous espérons une augmentation des demandes de formation dans les domaines scientifiques chez les filles, une augmentation des demandes de formation dans les universités prestigieuses chez les élèves atteints de handicaps ou d’origine étrangère. La délivrance de l'Europass mobilité contribuera à la valorisation des parcours d'études des élèves les plus vulnérables. Nous l'intègrerons dans les dossiers sur la plateforme de candidature Parcoursup.</a:t>
            </a:r>
            <a:endParaRPr i="1" sz="4707">
              <a:solidFill>
                <a:schemeClr val="dk1"/>
              </a:solidFill>
            </a:endParaRPr>
          </a:p>
          <a:p>
            <a:pPr indent="0" lvl="0" marL="0" rtl="0" algn="ctr">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404300" y="759925"/>
            <a:ext cx="8422500" cy="4121400"/>
          </a:xfrm>
          <a:prstGeom prst="rect">
            <a:avLst/>
          </a:prstGeom>
          <a:noFill/>
          <a:ln>
            <a:noFill/>
          </a:ln>
        </p:spPr>
        <p:txBody>
          <a:bodyPr anchorCtr="0" anchor="t" bIns="91425" lIns="91425" spcFirstLastPara="1" rIns="91425" wrap="square" tIns="91425">
            <a:normAutofit lnSpcReduction="10000"/>
          </a:bodyPr>
          <a:lstStyle/>
          <a:p>
            <a:pPr indent="0" lvl="0" marL="0" rtl="0" algn="ctr">
              <a:spcBef>
                <a:spcPts val="0"/>
              </a:spcBef>
              <a:spcAft>
                <a:spcPts val="0"/>
              </a:spcAft>
              <a:buNone/>
            </a:pPr>
            <a:r>
              <a:rPr b="1" lang="fr">
                <a:solidFill>
                  <a:srgbClr val="0000FF"/>
                </a:solidFill>
              </a:rPr>
              <a:t>Développer une conscience européenne commune sur l’environnement.</a:t>
            </a:r>
            <a:endParaRPr b="1">
              <a:solidFill>
                <a:srgbClr val="0000FF"/>
              </a:solidFill>
            </a:endParaRPr>
          </a:p>
          <a:p>
            <a:pPr indent="0" lvl="0" marL="0" rtl="0" algn="ctr">
              <a:spcBef>
                <a:spcPts val="0"/>
              </a:spcBef>
              <a:spcAft>
                <a:spcPts val="0"/>
              </a:spcAft>
              <a:buNone/>
            </a:pPr>
            <a:r>
              <a:t/>
            </a:r>
            <a:endParaRPr b="1">
              <a:solidFill>
                <a:srgbClr val="0000FF"/>
              </a:solidFill>
            </a:endParaRPr>
          </a:p>
          <a:p>
            <a:pPr indent="0" lvl="0" marL="0" rtl="0" algn="l">
              <a:spcBef>
                <a:spcPts val="0"/>
              </a:spcBef>
              <a:spcAft>
                <a:spcPts val="0"/>
              </a:spcAft>
              <a:buNone/>
            </a:pPr>
            <a:r>
              <a:rPr i="1" lang="fr" sz="1100"/>
              <a:t>=&gt; </a:t>
            </a:r>
            <a:r>
              <a:rPr i="1" lang="fr" sz="1100"/>
              <a:t>Notre lycée est impliqué dans la protection de l’environnement et le développement durable. Il a obtenu un label de niveau 2 en 2022. La lutte contre le gaspillage alimentaire est menée avec l'aide précieuse des agents du service de restauration, de la direction, la gestionnaire, des élèves et la Région Occitanie. Tous les élèves peuvent s’impliquer dans le jardin partagé, la course relais «zéro déchet», la brocante ("troc lapé") à l’occasion de la semaine européenne de réduction des déchets. Les ODD guident notre démarche. Pour autant, nous aimerions observer d’autres pratiques à l’échelle européenne afin de développer encore nos actions et au-delà de créer une véritable cohésion internationale dans nos actions et donner conscience que ‘ce que je fais, je le fais pour moi et je le fais pour les autres parce que c’est nécessaire si l’on veut évoluer dans un monde durable’. Développer une conscience commune sur les questions européennes peut passer par la protection de l’environnement.</a:t>
            </a:r>
            <a:endParaRPr i="1" sz="1100"/>
          </a:p>
          <a:p>
            <a:pPr indent="0" lvl="0" marL="0" rtl="0" algn="l">
              <a:spcBef>
                <a:spcPts val="0"/>
              </a:spcBef>
              <a:spcAft>
                <a:spcPts val="0"/>
              </a:spcAft>
              <a:buNone/>
            </a:pPr>
            <a:r>
              <a:t/>
            </a:r>
            <a:endParaRPr i="1" sz="1100"/>
          </a:p>
          <a:p>
            <a:pPr indent="0" lvl="0" marL="0" rtl="0" algn="l">
              <a:spcBef>
                <a:spcPts val="0"/>
              </a:spcBef>
              <a:spcAft>
                <a:spcPts val="0"/>
              </a:spcAft>
              <a:buNone/>
            </a:pPr>
            <a:r>
              <a:rPr i="1" lang="fr" sz="1100"/>
              <a:t>=&gt; Les résultats pour cet objectif pourraient apparaître très rapidement dans l’année scolaire en relançant les cultures dans le jardin partagé. Puis nous continuerons de travailler pour minimiser notre empreinte carbone tout au long de la première année. L’expérience des années passées nous permettra d’ajuster nos actions sur les années suivantes.</a:t>
            </a:r>
            <a:endParaRPr i="1" sz="1100"/>
          </a:p>
          <a:p>
            <a:pPr indent="0" lvl="0" marL="0" rtl="0" algn="l">
              <a:spcBef>
                <a:spcPts val="0"/>
              </a:spcBef>
              <a:spcAft>
                <a:spcPts val="0"/>
              </a:spcAft>
              <a:buNone/>
            </a:pPr>
            <a:r>
              <a:t/>
            </a:r>
            <a:endParaRPr i="1" sz="1100"/>
          </a:p>
          <a:p>
            <a:pPr indent="0" lvl="0" marL="0" rtl="0" algn="l">
              <a:spcBef>
                <a:spcPts val="0"/>
              </a:spcBef>
              <a:spcAft>
                <a:spcPts val="0"/>
              </a:spcAft>
              <a:buNone/>
            </a:pPr>
            <a:r>
              <a:rPr i="1" lang="fr" sz="1100"/>
              <a:t>=&gt; Nous évaluerons nos progrès en fin d’année scolaire et nous déciderons des améliorations à apporter dans ce domaine à chaque rentrée scolaire.</a:t>
            </a:r>
            <a:endParaRPr i="1" sz="1100"/>
          </a:p>
          <a:p>
            <a:pPr indent="0" lvl="0" marL="0" rtl="0" algn="l">
              <a:spcBef>
                <a:spcPts val="0"/>
              </a:spcBef>
              <a:spcAft>
                <a:spcPts val="0"/>
              </a:spcAft>
              <a:buNone/>
            </a:pPr>
            <a:r>
              <a:rPr i="1" lang="fr" sz="1100"/>
              <a:t>Nous souhaitons nous associer à des lycées partenaires ayant déjà amorcé des projets pour nous inspirer de leurs expériences et nous améliorer dans le domaine environnemental.</a:t>
            </a:r>
            <a:endParaRPr i="1" sz="1100"/>
          </a:p>
          <a:p>
            <a:pPr indent="0" lvl="0" marL="0" rtl="0" algn="l">
              <a:spcBef>
                <a:spcPts val="0"/>
              </a:spcBef>
              <a:spcAft>
                <a:spcPts val="0"/>
              </a:spcAft>
              <a:buNone/>
            </a:pPr>
            <a:r>
              <a:rPr i="1" lang="fr" sz="1100"/>
              <a:t>Découvrir des actions innovantes et originales nous aidera à nous améliorer année après année. Nous apprécierons l'augmentation du nombre de nouveaux projets dans l'établissement après les échanges.</a:t>
            </a:r>
            <a:endParaRPr i="1" sz="1100"/>
          </a:p>
          <a:p>
            <a:pPr indent="0" lvl="0" marL="0" rtl="0" algn="l">
              <a:spcBef>
                <a:spcPts val="0"/>
              </a:spcBef>
              <a:spcAft>
                <a:spcPts val="0"/>
              </a:spcAft>
              <a:buNone/>
            </a:pPr>
            <a:r>
              <a:rPr i="1" lang="fr" sz="1100"/>
              <a:t>Il nous semble que si nous réalisons des progrès si nous observons une augmentation du nombre de projets dans lesquels nous nous impliquerons.</a:t>
            </a:r>
            <a:endParaRPr i="1" sz="1100"/>
          </a:p>
          <a:p>
            <a:pPr indent="0" lvl="0" marL="0" rtl="0" algn="l">
              <a:spcBef>
                <a:spcPts val="0"/>
              </a:spcBef>
              <a:spcAft>
                <a:spcPts val="0"/>
              </a:spcAft>
              <a:buNone/>
            </a:pPr>
            <a:r>
              <a:rPr i="1" lang="fr" sz="1100"/>
              <a:t>Nous réaliserons des questionnaires pour observer les améliorations dans le domaine des ODD tels que nous le faisons pour la mobilité (voir annexe).</a:t>
            </a:r>
            <a:endParaRPr i="1" sz="1100"/>
          </a:p>
        </p:txBody>
      </p:sp>
      <p:sp>
        <p:nvSpPr>
          <p:cNvPr id="87" name="Google Shape;87;p18"/>
          <p:cNvSpPr txBox="1"/>
          <p:nvPr>
            <p:ph type="ctrTitle"/>
          </p:nvPr>
        </p:nvSpPr>
        <p:spPr>
          <a:xfrm>
            <a:off x="2728975" y="198425"/>
            <a:ext cx="3818400" cy="494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fr" sz="1600"/>
              <a:t>Objectif 4</a:t>
            </a:r>
            <a:endParaRPr b="1" sz="16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9"/>
          <p:cNvSpPr txBox="1"/>
          <p:nvPr/>
        </p:nvSpPr>
        <p:spPr>
          <a:xfrm>
            <a:off x="291975" y="737450"/>
            <a:ext cx="8265600" cy="4188900"/>
          </a:xfrm>
          <a:prstGeom prst="rect">
            <a:avLst/>
          </a:prstGeom>
          <a:noFill/>
          <a:ln>
            <a:noFill/>
          </a:ln>
        </p:spPr>
        <p:txBody>
          <a:bodyPr anchorCtr="0" anchor="t" bIns="91425" lIns="91425" spcFirstLastPara="1" rIns="91425" wrap="square" tIns="91425">
            <a:normAutofit lnSpcReduction="20000"/>
          </a:bodyPr>
          <a:lstStyle/>
          <a:p>
            <a:pPr indent="0" lvl="0" marL="0" rtl="0" algn="ctr">
              <a:spcBef>
                <a:spcPts val="0"/>
              </a:spcBef>
              <a:spcAft>
                <a:spcPts val="0"/>
              </a:spcAft>
              <a:buNone/>
            </a:pPr>
            <a:r>
              <a:rPr b="1" lang="fr">
                <a:solidFill>
                  <a:srgbClr val="0000FF"/>
                </a:solidFill>
              </a:rPr>
              <a:t>Développer les pratiques de travail collaboratif, en créant une dynamique positive et favorisant ainsi une évolution des pratiques pédagogiques s’appuyant sur la transformation numérique.</a:t>
            </a:r>
            <a:endParaRPr b="1">
              <a:solidFill>
                <a:srgbClr val="0000FF"/>
              </a:solidFill>
            </a:endParaRPr>
          </a:p>
          <a:p>
            <a:pPr indent="0" lvl="0" marL="0" rtl="0" algn="l">
              <a:spcBef>
                <a:spcPts val="0"/>
              </a:spcBef>
              <a:spcAft>
                <a:spcPts val="0"/>
              </a:spcAft>
              <a:buNone/>
            </a:pPr>
            <a:r>
              <a:t/>
            </a:r>
            <a:endParaRPr sz="700"/>
          </a:p>
          <a:p>
            <a:pPr indent="0" lvl="0" marL="0" rtl="0" algn="l">
              <a:spcBef>
                <a:spcPts val="0"/>
              </a:spcBef>
              <a:spcAft>
                <a:spcPts val="0"/>
              </a:spcAft>
              <a:buNone/>
            </a:pPr>
            <a:r>
              <a:t/>
            </a:r>
            <a:endParaRPr i="1" sz="1100"/>
          </a:p>
          <a:p>
            <a:pPr indent="0" lvl="0" marL="0" rtl="0" algn="l">
              <a:spcBef>
                <a:spcPts val="0"/>
              </a:spcBef>
              <a:spcAft>
                <a:spcPts val="0"/>
              </a:spcAft>
              <a:buNone/>
            </a:pPr>
            <a:r>
              <a:rPr i="1" lang="fr" sz="1100"/>
              <a:t>=&gt; </a:t>
            </a:r>
            <a:r>
              <a:rPr i="1" lang="fr" sz="1100"/>
              <a:t>Notre lycée a besoin d’améliorer la communication au sein de l’établissement en rendant visibles nos actions pour en stimuler de nouvelles. Les enseignants renoncent trop souvent à utiliser les outils numériques alors que nous avons besoin de communiquer vers l’extérieur sur les actions que nous menons.</a:t>
            </a:r>
            <a:endParaRPr i="1" sz="1100"/>
          </a:p>
          <a:p>
            <a:pPr indent="0" lvl="0" marL="0" rtl="0" algn="l">
              <a:spcBef>
                <a:spcPts val="0"/>
              </a:spcBef>
              <a:spcAft>
                <a:spcPts val="0"/>
              </a:spcAft>
              <a:buNone/>
            </a:pPr>
            <a:r>
              <a:rPr i="1" lang="fr" sz="1100"/>
              <a:t>Notre principal défi est d'intégrer les outils numériques à nos pratiques quotidiennes afin de répondre aux exigences de la transformation numérique. Les bénéfices seront multiples pour les apprenants et les enseignants et pour la vie au sein de l’établissement, pour l’apprentissage, la découverte et l’égalité des chances.</a:t>
            </a:r>
            <a:endParaRPr i="1" sz="1100"/>
          </a:p>
          <a:p>
            <a:pPr indent="0" lvl="0" marL="0" rtl="0" algn="l">
              <a:spcBef>
                <a:spcPts val="0"/>
              </a:spcBef>
              <a:spcAft>
                <a:spcPts val="0"/>
              </a:spcAft>
              <a:buNone/>
            </a:pPr>
            <a:r>
              <a:rPr i="1" lang="fr" sz="1100"/>
              <a:t>Etwinning pourrait nous aider à mener des échanges ouvrant vers un monde divers, multiculturel, multilingue qui intègre la différence, à maintenir le lien après une mobilité, à rechercher de partenaires fiables et serait la vitrine qui nous permettra de valoriser nos projets. Il peut être la première étape à une mobilité adulte.</a:t>
            </a:r>
            <a:endParaRPr i="1" sz="1100"/>
          </a:p>
          <a:p>
            <a:pPr indent="0" lvl="0" marL="0" rtl="0" algn="l">
              <a:spcBef>
                <a:spcPts val="0"/>
              </a:spcBef>
              <a:spcAft>
                <a:spcPts val="0"/>
              </a:spcAft>
              <a:buNone/>
            </a:pPr>
            <a:r>
              <a:t/>
            </a:r>
            <a:endParaRPr i="1" sz="1100"/>
          </a:p>
          <a:p>
            <a:pPr indent="0" lvl="0" marL="0" rtl="0" algn="l">
              <a:spcBef>
                <a:spcPts val="0"/>
              </a:spcBef>
              <a:spcAft>
                <a:spcPts val="0"/>
              </a:spcAft>
              <a:buNone/>
            </a:pPr>
            <a:r>
              <a:rPr i="1" lang="fr" sz="1100"/>
              <a:t>=&gt; La mise en place de cet objectif ne sera pas longue grâce à un certain nombre d’outils dans l’établissement nous permettant de nous lancer dans l’échange. Nous avons une expérience dans les projets Etwinning (pour lesquels nous avons pu être labellisés). Nous attendons des résultats concrets dans les certifications PIX (service public en ligne français pour l’évaluation des compétences numériques) dans l’année qui suivra notre engagement avec une progression des résultats les années suivantes. </a:t>
            </a:r>
            <a:endParaRPr i="1" sz="1100"/>
          </a:p>
          <a:p>
            <a:pPr indent="0" lvl="0" marL="0" rtl="0" algn="l">
              <a:spcBef>
                <a:spcPts val="0"/>
              </a:spcBef>
              <a:spcAft>
                <a:spcPts val="0"/>
              </a:spcAft>
              <a:buNone/>
            </a:pPr>
            <a:r>
              <a:t/>
            </a:r>
            <a:endParaRPr i="1" sz="1100"/>
          </a:p>
          <a:p>
            <a:pPr indent="0" lvl="0" marL="0" rtl="0" algn="l">
              <a:spcBef>
                <a:spcPts val="0"/>
              </a:spcBef>
              <a:spcAft>
                <a:spcPts val="0"/>
              </a:spcAft>
              <a:buNone/>
            </a:pPr>
            <a:r>
              <a:rPr i="1" lang="fr" sz="1100"/>
              <a:t>=&gt; La certification PIX permettra d’évaluer les progrès réalisés. L’aisance à utiliser les outils numériques, à respecter les règles de sécurité et de confidentialité, l’accès à des sites sécurisés mis à disposition par l’agence Erasmus nous permettra de diffuser les acquis de la mobilité. La généralisation de l’utilisation des outils numériques parmi les adultes facilitera l’accès à des demandes de mobilité. Pour les enseignants se serait l’opportunité de s’enrichir des pratiques éducatives de nos homologues européens, de créer des partenariats en vue de développer des projets innovants englobant tous les objectifs que nous avons détaillés plus haut: lutter contre les discriminations, permettre une ouverture culturelle sur le monde qui sera la clé de la prise de conscience de notre appartenance européenne pour une meilleure cohésion de nos actions de protection de l’environnement. Les progrès seront</a:t>
            </a:r>
            <a:endParaRPr i="1" sz="1100"/>
          </a:p>
          <a:p>
            <a:pPr indent="0" lvl="0" marL="0" rtl="0" algn="l">
              <a:spcBef>
                <a:spcPts val="0"/>
              </a:spcBef>
              <a:spcAft>
                <a:spcPts val="0"/>
              </a:spcAft>
              <a:buNone/>
            </a:pPr>
            <a:r>
              <a:rPr i="1" lang="fr" sz="1100"/>
              <a:t>visibles au bout de 2 ou 3 années.</a:t>
            </a:r>
            <a:endParaRPr i="1" sz="1100"/>
          </a:p>
        </p:txBody>
      </p:sp>
      <p:sp>
        <p:nvSpPr>
          <p:cNvPr id="93" name="Google Shape;93;p19"/>
          <p:cNvSpPr txBox="1"/>
          <p:nvPr/>
        </p:nvSpPr>
        <p:spPr>
          <a:xfrm>
            <a:off x="2874950" y="258300"/>
            <a:ext cx="3000000" cy="431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600">
                <a:solidFill>
                  <a:schemeClr val="dk1"/>
                </a:solidFill>
              </a:rPr>
              <a:t>Objectif 5</a:t>
            </a:r>
            <a:endParaRPr b="1" sz="1600">
              <a:solidFill>
                <a:schemeClr val="dk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20"/>
          <p:cNvSpPr txBox="1"/>
          <p:nvPr>
            <p:ph type="ctrTitle"/>
          </p:nvPr>
        </p:nvSpPr>
        <p:spPr>
          <a:xfrm>
            <a:off x="255550" y="355625"/>
            <a:ext cx="8520600" cy="7794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fr"/>
              <a:t>Note obtenue : 86/100</a:t>
            </a:r>
            <a:endParaRPr/>
          </a:p>
        </p:txBody>
      </p:sp>
      <p:sp>
        <p:nvSpPr>
          <p:cNvPr id="99" name="Google Shape;99;p20"/>
          <p:cNvSpPr txBox="1"/>
          <p:nvPr/>
        </p:nvSpPr>
        <p:spPr>
          <a:xfrm>
            <a:off x="523500" y="1135025"/>
            <a:ext cx="8097000" cy="38025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1200"/>
              </a:spcBef>
              <a:spcAft>
                <a:spcPts val="0"/>
              </a:spcAft>
              <a:buClr>
                <a:schemeClr val="dk1"/>
              </a:buClr>
              <a:buSzPts val="1100"/>
              <a:buFont typeface="Arial"/>
              <a:buNone/>
            </a:pPr>
            <a:r>
              <a:rPr lang="fr" sz="1200">
                <a:solidFill>
                  <a:schemeClr val="dk1"/>
                </a:solidFill>
                <a:latin typeface="Open Sans"/>
                <a:ea typeface="Open Sans"/>
                <a:cs typeface="Open Sans"/>
                <a:sym typeface="Open Sans"/>
              </a:rPr>
              <a:t>Pour pouvoir prétendre à une subvention, les demandes doivent obtenir des scores minimaux:</a:t>
            </a:r>
            <a:endParaRPr sz="1200">
              <a:solidFill>
                <a:schemeClr val="dk1"/>
              </a:solidFill>
              <a:latin typeface="Open Sans"/>
              <a:ea typeface="Open Sans"/>
              <a:cs typeface="Open Sans"/>
              <a:sym typeface="Open Sans"/>
            </a:endParaRPr>
          </a:p>
          <a:p>
            <a:pPr indent="-304800" lvl="0" marL="457200" rtl="0" algn="l">
              <a:lnSpc>
                <a:spcPct val="115000"/>
              </a:lnSpc>
              <a:spcBef>
                <a:spcPts val="1200"/>
              </a:spcBef>
              <a:spcAft>
                <a:spcPts val="0"/>
              </a:spcAft>
              <a:buClr>
                <a:schemeClr val="dk1"/>
              </a:buClr>
              <a:buSzPts val="1200"/>
              <a:buFont typeface="Open Sans"/>
              <a:buChar char="●"/>
            </a:pPr>
            <a:r>
              <a:rPr lang="fr" sz="1200">
                <a:solidFill>
                  <a:schemeClr val="dk1"/>
                </a:solidFill>
                <a:latin typeface="Open Sans"/>
                <a:ea typeface="Open Sans"/>
                <a:cs typeface="Open Sans"/>
                <a:sym typeface="Open Sans"/>
              </a:rPr>
              <a:t>au moins 70 points sur 100; </a:t>
            </a:r>
            <a:endParaRPr sz="1200">
              <a:solidFill>
                <a:schemeClr val="dk1"/>
              </a:solidFill>
              <a:latin typeface="Open Sans"/>
              <a:ea typeface="Open Sans"/>
              <a:cs typeface="Open Sans"/>
              <a:sym typeface="Open Sans"/>
            </a:endParaRPr>
          </a:p>
          <a:p>
            <a:pPr indent="-304800" lvl="0" marL="457200" rtl="0" algn="l">
              <a:lnSpc>
                <a:spcPct val="115000"/>
              </a:lnSpc>
              <a:spcBef>
                <a:spcPts val="0"/>
              </a:spcBef>
              <a:spcAft>
                <a:spcPts val="0"/>
              </a:spcAft>
              <a:buClr>
                <a:schemeClr val="dk1"/>
              </a:buClr>
              <a:buSzPts val="1200"/>
              <a:buFont typeface="Open Sans"/>
              <a:buChar char="●"/>
            </a:pPr>
            <a:r>
              <a:rPr lang="fr" sz="1200">
                <a:solidFill>
                  <a:schemeClr val="dk1"/>
                </a:solidFill>
                <a:latin typeface="Open Sans"/>
                <a:ea typeface="Open Sans"/>
                <a:cs typeface="Open Sans"/>
                <a:sym typeface="Open Sans"/>
              </a:rPr>
              <a:t>et au moins la moitié du score maximal dans chacune des quatre catégories de critères d’attribution.</a:t>
            </a:r>
            <a:endParaRPr sz="1200">
              <a:solidFill>
                <a:schemeClr val="dk1"/>
              </a:solidFill>
              <a:latin typeface="Open Sans"/>
              <a:ea typeface="Open Sans"/>
              <a:cs typeface="Open Sans"/>
              <a:sym typeface="Open Sans"/>
            </a:endParaRPr>
          </a:p>
          <a:p>
            <a:pPr indent="0" lvl="0" marL="914400" rtl="0" algn="l">
              <a:lnSpc>
                <a:spcPct val="115000"/>
              </a:lnSpc>
              <a:spcBef>
                <a:spcPts val="1200"/>
              </a:spcBef>
              <a:spcAft>
                <a:spcPts val="0"/>
              </a:spcAft>
              <a:buNone/>
            </a:pPr>
            <a:r>
              <a:t/>
            </a:r>
            <a:endParaRPr b="1" sz="400">
              <a:solidFill>
                <a:srgbClr val="585858"/>
              </a:solidFill>
              <a:latin typeface="Open Sans"/>
              <a:ea typeface="Open Sans"/>
              <a:cs typeface="Open Sans"/>
              <a:sym typeface="Open Sans"/>
            </a:endParaRPr>
          </a:p>
          <a:p>
            <a:pPr indent="-311150" lvl="0" marL="719999" rtl="0" algn="l">
              <a:lnSpc>
                <a:spcPct val="115000"/>
              </a:lnSpc>
              <a:spcBef>
                <a:spcPts val="1200"/>
              </a:spcBef>
              <a:spcAft>
                <a:spcPts val="0"/>
              </a:spcAft>
              <a:buClr>
                <a:srgbClr val="585858"/>
              </a:buClr>
              <a:buSzPts val="1300"/>
              <a:buFont typeface="Open Sans"/>
              <a:buAutoNum type="arabicPeriod"/>
            </a:pPr>
            <a:r>
              <a:rPr b="1" lang="fr" sz="1300">
                <a:solidFill>
                  <a:srgbClr val="585858"/>
                </a:solidFill>
                <a:latin typeface="Open Sans"/>
                <a:ea typeface="Open Sans"/>
                <a:cs typeface="Open Sans"/>
                <a:sym typeface="Open Sans"/>
              </a:rPr>
              <a:t>Pertinence (Score maximal: 10 points) : 9/10</a:t>
            </a:r>
            <a:endParaRPr b="1" sz="1300">
              <a:solidFill>
                <a:srgbClr val="585858"/>
              </a:solidFill>
              <a:latin typeface="Open Sans"/>
              <a:ea typeface="Open Sans"/>
              <a:cs typeface="Open Sans"/>
              <a:sym typeface="Open Sans"/>
            </a:endParaRPr>
          </a:p>
          <a:p>
            <a:pPr indent="-311150" lvl="0" marL="719999" rtl="0" algn="l">
              <a:lnSpc>
                <a:spcPct val="115000"/>
              </a:lnSpc>
              <a:spcBef>
                <a:spcPts val="0"/>
              </a:spcBef>
              <a:spcAft>
                <a:spcPts val="0"/>
              </a:spcAft>
              <a:buClr>
                <a:srgbClr val="585858"/>
              </a:buClr>
              <a:buSzPts val="1300"/>
              <a:buFont typeface="Open Sans"/>
              <a:buAutoNum type="arabicPeriod"/>
            </a:pPr>
            <a:r>
              <a:rPr b="1" lang="fr" sz="1300">
                <a:solidFill>
                  <a:srgbClr val="585858"/>
                </a:solidFill>
                <a:latin typeface="Open Sans"/>
                <a:ea typeface="Open Sans"/>
                <a:cs typeface="Open Sans"/>
                <a:sym typeface="Open Sans"/>
              </a:rPr>
              <a:t>Plan Erasmus: Objectifs (Score maximal: 40 points) : 35/40</a:t>
            </a:r>
            <a:endParaRPr b="1" sz="1300">
              <a:solidFill>
                <a:srgbClr val="585858"/>
              </a:solidFill>
              <a:latin typeface="Open Sans"/>
              <a:ea typeface="Open Sans"/>
              <a:cs typeface="Open Sans"/>
              <a:sym typeface="Open Sans"/>
            </a:endParaRPr>
          </a:p>
          <a:p>
            <a:pPr indent="-311150" lvl="0" marL="719999" rtl="0" algn="l">
              <a:lnSpc>
                <a:spcPct val="115000"/>
              </a:lnSpc>
              <a:spcBef>
                <a:spcPts val="0"/>
              </a:spcBef>
              <a:spcAft>
                <a:spcPts val="0"/>
              </a:spcAft>
              <a:buClr>
                <a:srgbClr val="585858"/>
              </a:buClr>
              <a:buSzPts val="1300"/>
              <a:buFont typeface="Open Sans"/>
              <a:buAutoNum type="arabicPeriod"/>
            </a:pPr>
            <a:r>
              <a:rPr b="1" lang="fr" sz="1300">
                <a:solidFill>
                  <a:srgbClr val="585858"/>
                </a:solidFill>
                <a:latin typeface="Open Sans"/>
                <a:ea typeface="Open Sans"/>
                <a:cs typeface="Open Sans"/>
                <a:sym typeface="Open Sans"/>
              </a:rPr>
              <a:t>Plan Erasmus: Activités (Score maximal: 20 points) : 17/20 </a:t>
            </a:r>
            <a:endParaRPr b="1" sz="1300">
              <a:solidFill>
                <a:srgbClr val="585858"/>
              </a:solidFill>
              <a:latin typeface="Open Sans"/>
              <a:ea typeface="Open Sans"/>
              <a:cs typeface="Open Sans"/>
              <a:sym typeface="Open Sans"/>
            </a:endParaRPr>
          </a:p>
          <a:p>
            <a:pPr indent="-311150" lvl="0" marL="719999" rtl="0" algn="l">
              <a:lnSpc>
                <a:spcPct val="115000"/>
              </a:lnSpc>
              <a:spcBef>
                <a:spcPts val="0"/>
              </a:spcBef>
              <a:spcAft>
                <a:spcPts val="0"/>
              </a:spcAft>
              <a:buClr>
                <a:srgbClr val="585858"/>
              </a:buClr>
              <a:buSzPts val="1300"/>
              <a:buFont typeface="Open Sans"/>
              <a:buAutoNum type="arabicPeriod"/>
            </a:pPr>
            <a:r>
              <a:rPr b="1" lang="fr" sz="1300">
                <a:solidFill>
                  <a:srgbClr val="585858"/>
                </a:solidFill>
                <a:latin typeface="Open Sans"/>
                <a:ea typeface="Open Sans"/>
                <a:cs typeface="Open Sans"/>
                <a:sym typeface="Open Sans"/>
              </a:rPr>
              <a:t>Plan Erasmus: Gestion (Score maximal: 30 points) : 25/30</a:t>
            </a:r>
            <a:endParaRPr b="1" sz="1300">
              <a:solidFill>
                <a:srgbClr val="585858"/>
              </a:solidFill>
              <a:latin typeface="Open Sans"/>
              <a:ea typeface="Open Sans"/>
              <a:cs typeface="Open Sans"/>
              <a:sym typeface="Open Sans"/>
            </a:endParaRPr>
          </a:p>
          <a:p>
            <a:pPr indent="0" lvl="0" marL="0" rtl="0" algn="ctr">
              <a:spcBef>
                <a:spcPts val="200"/>
              </a:spcBef>
              <a:spcAft>
                <a:spcPts val="0"/>
              </a:spcAft>
              <a:buNone/>
            </a:pPr>
            <a:r>
              <a:t/>
            </a:r>
            <a:endParaRPr sz="1800">
              <a:solidFill>
                <a:schemeClr val="dk2"/>
              </a:solidFill>
            </a:endParaRPr>
          </a:p>
          <a:p>
            <a:pPr indent="0" lvl="0" marL="0" rtl="0" algn="l">
              <a:spcBef>
                <a:spcPts val="0"/>
              </a:spcBef>
              <a:spcAft>
                <a:spcPts val="0"/>
              </a:spcAft>
              <a:buNone/>
            </a:pPr>
            <a:r>
              <a:t/>
            </a:r>
            <a:endParaRPr sz="1800">
              <a:solidFill>
                <a:schemeClr val="dk2"/>
              </a:solidFill>
            </a:endParaRPr>
          </a:p>
          <a:p>
            <a:pPr indent="0" lvl="0" marL="0" rtl="0" algn="l">
              <a:spcBef>
                <a:spcPts val="0"/>
              </a:spcBef>
              <a:spcAft>
                <a:spcPts val="0"/>
              </a:spcAft>
              <a:buNone/>
            </a:pPr>
            <a:r>
              <a:rPr lang="fr" sz="1100" u="sng">
                <a:solidFill>
                  <a:schemeClr val="hlink"/>
                </a:solidFill>
                <a:hlinkClick r:id="rId3"/>
              </a:rPr>
              <a:t>https://erasmus-plus.ec.europa.eu/fr/programme-guide/part-b/key-action-1/erasmus-accreditation-vet-school-adult#:~:text=La%20qualit%C3%A9%20des%20demandes%20sera,70%20points%20sur%20100%3B%20et</a:t>
            </a:r>
            <a:endParaRPr sz="1800">
              <a:solidFill>
                <a:schemeClr val="dk2"/>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1"/>
          <p:cNvSpPr txBox="1"/>
          <p:nvPr>
            <p:ph type="ctrTitle"/>
          </p:nvPr>
        </p:nvSpPr>
        <p:spPr>
          <a:xfrm>
            <a:off x="233100" y="490400"/>
            <a:ext cx="8520600" cy="936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fr"/>
              <a:t>Erasmus + pour quoi faire?</a:t>
            </a:r>
            <a:endParaRPr/>
          </a:p>
        </p:txBody>
      </p:sp>
      <p:sp>
        <p:nvSpPr>
          <p:cNvPr id="105" name="Google Shape;105;p21"/>
          <p:cNvSpPr txBox="1"/>
          <p:nvPr>
            <p:ph idx="1" type="subTitle"/>
          </p:nvPr>
        </p:nvSpPr>
        <p:spPr>
          <a:xfrm>
            <a:off x="311700" y="1632475"/>
            <a:ext cx="8520600" cy="2429100"/>
          </a:xfrm>
          <a:prstGeom prst="rect">
            <a:avLst/>
          </a:prstGeom>
        </p:spPr>
        <p:txBody>
          <a:bodyPr anchorCtr="0" anchor="t" bIns="91425" lIns="91425" spcFirstLastPara="1" rIns="91425" wrap="square" tIns="91425">
            <a:normAutofit/>
          </a:bodyPr>
          <a:lstStyle/>
          <a:p>
            <a:pPr indent="0" lvl="0" marL="457200" rtl="0" algn="ctr">
              <a:spcBef>
                <a:spcPts val="0"/>
              </a:spcBef>
              <a:spcAft>
                <a:spcPts val="0"/>
              </a:spcAft>
              <a:buNone/>
            </a:pPr>
            <a:r>
              <a:rPr lang="fr"/>
              <a:t>La mobilité internationale </a:t>
            </a:r>
            <a:endParaRPr/>
          </a:p>
          <a:p>
            <a:pPr indent="0" lvl="0" marL="457200" rtl="0" algn="ctr">
              <a:spcBef>
                <a:spcPts val="0"/>
              </a:spcBef>
              <a:spcAft>
                <a:spcPts val="0"/>
              </a:spcAft>
              <a:buNone/>
            </a:pPr>
            <a:r>
              <a:t/>
            </a:r>
            <a:endParaRPr/>
          </a:p>
          <a:p>
            <a:pPr indent="0" lvl="0" marL="457200" rtl="0" algn="l">
              <a:spcBef>
                <a:spcPts val="0"/>
              </a:spcBef>
              <a:spcAft>
                <a:spcPts val="0"/>
              </a:spcAft>
              <a:buNone/>
            </a:pPr>
            <a:r>
              <a:t/>
            </a:r>
            <a:endParaRPr/>
          </a:p>
        </p:txBody>
      </p:sp>
      <p:sp>
        <p:nvSpPr>
          <p:cNvPr id="106" name="Google Shape;106;p21"/>
          <p:cNvSpPr/>
          <p:nvPr/>
        </p:nvSpPr>
        <p:spPr>
          <a:xfrm>
            <a:off x="6401300" y="2354600"/>
            <a:ext cx="2066400" cy="1033200"/>
          </a:xfrm>
          <a:prstGeom prst="cloudCallout">
            <a:avLst>
              <a:gd fmla="val -20833" name="adj1"/>
              <a:gd fmla="val 62500" name="adj2"/>
            </a:avLst>
          </a:prstGeom>
          <a:solidFill>
            <a:srgbClr val="A4C2F4"/>
          </a:solidFill>
          <a:ln cap="flat" cmpd="sng" w="9525">
            <a:solidFill>
              <a:srgbClr val="9FC5E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600">
                <a:solidFill>
                  <a:schemeClr val="accent5"/>
                </a:solidFill>
                <a:latin typeface="Spectral ExtraBold"/>
                <a:ea typeface="Spectral ExtraBold"/>
                <a:cs typeface="Spectral ExtraBold"/>
                <a:sym typeface="Spectral ExtraBold"/>
              </a:rPr>
              <a:t>Quand ?</a:t>
            </a:r>
            <a:endParaRPr sz="1600">
              <a:solidFill>
                <a:schemeClr val="accent5"/>
              </a:solidFill>
              <a:latin typeface="Spectral ExtraBold"/>
              <a:ea typeface="Spectral ExtraBold"/>
              <a:cs typeface="Spectral ExtraBold"/>
              <a:sym typeface="Spectral ExtraBold"/>
            </a:endParaRPr>
          </a:p>
        </p:txBody>
      </p:sp>
      <p:sp>
        <p:nvSpPr>
          <p:cNvPr id="107" name="Google Shape;107;p21"/>
          <p:cNvSpPr/>
          <p:nvPr/>
        </p:nvSpPr>
        <p:spPr>
          <a:xfrm>
            <a:off x="1111800" y="2354600"/>
            <a:ext cx="2257200" cy="842400"/>
          </a:xfrm>
          <a:prstGeom prst="cloudCallout">
            <a:avLst>
              <a:gd fmla="val -20833" name="adj1"/>
              <a:gd fmla="val 62500" name="adj2"/>
            </a:avLst>
          </a:prstGeom>
          <a:solidFill>
            <a:srgbClr val="D0E0E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600">
                <a:solidFill>
                  <a:schemeClr val="accent5"/>
                </a:solidFill>
                <a:latin typeface="Spectral ExtraBold"/>
                <a:ea typeface="Spectral ExtraBold"/>
                <a:cs typeface="Spectral ExtraBold"/>
                <a:sym typeface="Spectral ExtraBold"/>
              </a:rPr>
              <a:t>Pour qui ?</a:t>
            </a:r>
            <a:endParaRPr sz="1600">
              <a:solidFill>
                <a:schemeClr val="accent5"/>
              </a:solidFill>
              <a:latin typeface="Spectral ExtraBold"/>
              <a:ea typeface="Spectral ExtraBold"/>
              <a:cs typeface="Spectral ExtraBold"/>
              <a:sym typeface="Spectral ExtraBold"/>
            </a:endParaRPr>
          </a:p>
        </p:txBody>
      </p:sp>
      <p:sp>
        <p:nvSpPr>
          <p:cNvPr id="108" name="Google Shape;108;p21"/>
          <p:cNvSpPr/>
          <p:nvPr/>
        </p:nvSpPr>
        <p:spPr>
          <a:xfrm>
            <a:off x="3515125" y="3387800"/>
            <a:ext cx="2538000" cy="988200"/>
          </a:xfrm>
          <a:prstGeom prst="cloudCallout">
            <a:avLst>
              <a:gd fmla="val -20833" name="adj1"/>
              <a:gd fmla="val 62500" name="adj2"/>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fr" sz="1600">
                <a:solidFill>
                  <a:schemeClr val="accent5"/>
                </a:solidFill>
                <a:latin typeface="Spectral ExtraBold"/>
                <a:ea typeface="Spectral ExtraBold"/>
                <a:cs typeface="Spectral ExtraBold"/>
                <a:sym typeface="Spectral ExtraBold"/>
              </a:rPr>
              <a:t>Comment ?</a:t>
            </a:r>
            <a:endParaRPr sz="1600">
              <a:solidFill>
                <a:schemeClr val="accent5"/>
              </a:solidFill>
              <a:latin typeface="Spectral ExtraBold"/>
              <a:ea typeface="Spectral ExtraBold"/>
              <a:cs typeface="Spectral ExtraBold"/>
              <a:sym typeface="Spectral ExtraBold"/>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